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7"/>
  </p:notesMasterIdLst>
  <p:sldIdLst>
    <p:sldId id="256" r:id="rId2"/>
    <p:sldId id="257" r:id="rId3"/>
    <p:sldId id="258" r:id="rId4"/>
    <p:sldId id="259" r:id="rId5"/>
    <p:sldId id="290" r:id="rId6"/>
    <p:sldId id="291" r:id="rId7"/>
    <p:sldId id="260" r:id="rId8"/>
    <p:sldId id="292" r:id="rId9"/>
    <p:sldId id="293" r:id="rId10"/>
    <p:sldId id="263" r:id="rId11"/>
    <p:sldId id="264" r:id="rId12"/>
    <p:sldId id="265" r:id="rId13"/>
    <p:sldId id="266" r:id="rId14"/>
    <p:sldId id="267" r:id="rId15"/>
    <p:sldId id="268" r:id="rId16"/>
    <p:sldId id="269" r:id="rId17"/>
    <p:sldId id="262" r:id="rId18"/>
    <p:sldId id="307" r:id="rId19"/>
    <p:sldId id="306" r:id="rId20"/>
    <p:sldId id="271" r:id="rId21"/>
    <p:sldId id="272" r:id="rId22"/>
    <p:sldId id="294" r:id="rId23"/>
    <p:sldId id="295" r:id="rId24"/>
    <p:sldId id="298" r:id="rId25"/>
    <p:sldId id="273" r:id="rId26"/>
    <p:sldId id="274" r:id="rId27"/>
    <p:sldId id="299" r:id="rId28"/>
    <p:sldId id="261" r:id="rId29"/>
    <p:sldId id="356" r:id="rId30"/>
    <p:sldId id="300" r:id="rId31"/>
    <p:sldId id="270" r:id="rId32"/>
    <p:sldId id="302" r:id="rId33"/>
    <p:sldId id="275" r:id="rId34"/>
    <p:sldId id="278" r:id="rId35"/>
    <p:sldId id="279" r:id="rId36"/>
    <p:sldId id="280" r:id="rId37"/>
    <p:sldId id="276" r:id="rId38"/>
    <p:sldId id="303" r:id="rId39"/>
    <p:sldId id="281" r:id="rId40"/>
    <p:sldId id="282" r:id="rId41"/>
    <p:sldId id="283" r:id="rId42"/>
    <p:sldId id="284" r:id="rId43"/>
    <p:sldId id="285" r:id="rId44"/>
    <p:sldId id="286" r:id="rId45"/>
    <p:sldId id="288" r:id="rId46"/>
    <p:sldId id="304" r:id="rId47"/>
    <p:sldId id="289" r:id="rId48"/>
    <p:sldId id="305" r:id="rId49"/>
    <p:sldId id="308" r:id="rId50"/>
    <p:sldId id="309" r:id="rId51"/>
    <p:sldId id="310" r:id="rId52"/>
    <p:sldId id="311" r:id="rId53"/>
    <p:sldId id="315" r:id="rId54"/>
    <p:sldId id="318" r:id="rId55"/>
    <p:sldId id="319" r:id="rId56"/>
    <p:sldId id="320" r:id="rId57"/>
    <p:sldId id="321" r:id="rId58"/>
    <p:sldId id="322" r:id="rId59"/>
    <p:sldId id="323" r:id="rId60"/>
    <p:sldId id="324" r:id="rId61"/>
    <p:sldId id="325" r:id="rId62"/>
    <p:sldId id="326" r:id="rId63"/>
    <p:sldId id="328" r:id="rId64"/>
    <p:sldId id="329" r:id="rId65"/>
    <p:sldId id="330" r:id="rId66"/>
    <p:sldId id="327" r:id="rId67"/>
    <p:sldId id="331" r:id="rId68"/>
    <p:sldId id="332" r:id="rId69"/>
    <p:sldId id="333" r:id="rId70"/>
    <p:sldId id="334" r:id="rId71"/>
    <p:sldId id="335" r:id="rId72"/>
    <p:sldId id="336" r:id="rId73"/>
    <p:sldId id="339" r:id="rId74"/>
    <p:sldId id="340" r:id="rId75"/>
    <p:sldId id="362" r:id="rId76"/>
    <p:sldId id="342" r:id="rId77"/>
    <p:sldId id="343" r:id="rId78"/>
    <p:sldId id="344" r:id="rId79"/>
    <p:sldId id="361" r:id="rId80"/>
    <p:sldId id="346" r:id="rId81"/>
    <p:sldId id="345" r:id="rId82"/>
    <p:sldId id="347" r:id="rId83"/>
    <p:sldId id="341" r:id="rId84"/>
    <p:sldId id="348" r:id="rId85"/>
    <p:sldId id="349" r:id="rId86"/>
    <p:sldId id="350" r:id="rId87"/>
    <p:sldId id="351" r:id="rId88"/>
    <p:sldId id="352" r:id="rId89"/>
    <p:sldId id="353" r:id="rId90"/>
    <p:sldId id="354" r:id="rId91"/>
    <p:sldId id="358" r:id="rId92"/>
    <p:sldId id="359" r:id="rId93"/>
    <p:sldId id="360" r:id="rId94"/>
    <p:sldId id="357" r:id="rId95"/>
    <p:sldId id="355"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21"/>
    <a:srgbClr val="FA95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1" d="100"/>
          <a:sy n="81"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F949A-3E17-4B98-A303-661DE1675522}"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9E792-C740-4D87-B5D9-C272E8CCAB3C}" type="slidenum">
              <a:rPr lang="en-US" smtClean="0"/>
              <a:t>‹#›</a:t>
            </a:fld>
            <a:endParaRPr lang="en-US"/>
          </a:p>
        </p:txBody>
      </p:sp>
    </p:spTree>
    <p:extLst>
      <p:ext uri="{BB962C8B-B14F-4D97-AF65-F5344CB8AC3E}">
        <p14:creationId xmlns:p14="http://schemas.microsoft.com/office/powerpoint/2010/main" val="255421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19E792-C740-4D87-B5D9-C272E8CCAB3C}" type="slidenum">
              <a:rPr lang="en-US" smtClean="0"/>
              <a:t>50</a:t>
            </a:fld>
            <a:endParaRPr lang="en-US"/>
          </a:p>
        </p:txBody>
      </p:sp>
    </p:spTree>
    <p:extLst>
      <p:ext uri="{BB962C8B-B14F-4D97-AF65-F5344CB8AC3E}">
        <p14:creationId xmlns:p14="http://schemas.microsoft.com/office/powerpoint/2010/main" val="2659352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1B9AF-C148-4704-F896-A1018B9A1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1A583-A55C-0E63-946A-031737807C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03978-8BEE-A724-9EF9-87B28D4DDA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9D3CE8-188F-CE07-A4D7-4A1F7153106E}"/>
              </a:ext>
            </a:extLst>
          </p:cNvPr>
          <p:cNvSpPr>
            <a:spLocks noGrp="1"/>
          </p:cNvSpPr>
          <p:nvPr>
            <p:ph type="sldNum" sz="quarter" idx="5"/>
          </p:nvPr>
        </p:nvSpPr>
        <p:spPr/>
        <p:txBody>
          <a:bodyPr/>
          <a:lstStyle/>
          <a:p>
            <a:fld id="{A819E792-C740-4D87-B5D9-C272E8CCAB3C}" type="slidenum">
              <a:rPr lang="en-US" smtClean="0"/>
              <a:t>51</a:t>
            </a:fld>
            <a:endParaRPr lang="en-US"/>
          </a:p>
        </p:txBody>
      </p:sp>
    </p:spTree>
    <p:extLst>
      <p:ext uri="{BB962C8B-B14F-4D97-AF65-F5344CB8AC3E}">
        <p14:creationId xmlns:p14="http://schemas.microsoft.com/office/powerpoint/2010/main" val="1162768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6A6E3-1F84-ED07-FF4E-465010187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B229D-9EAC-9F2B-018B-D4B9A8A7F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95C2B-B1F2-D696-7509-E306A25FAC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8A5D8C-414C-E080-93C8-55E95B6083AD}"/>
              </a:ext>
            </a:extLst>
          </p:cNvPr>
          <p:cNvSpPr>
            <a:spLocks noGrp="1"/>
          </p:cNvSpPr>
          <p:nvPr>
            <p:ph type="sldNum" sz="quarter" idx="5"/>
          </p:nvPr>
        </p:nvSpPr>
        <p:spPr/>
        <p:txBody>
          <a:bodyPr/>
          <a:lstStyle/>
          <a:p>
            <a:fld id="{A819E792-C740-4D87-B5D9-C272E8CCAB3C}" type="slidenum">
              <a:rPr lang="en-US" smtClean="0"/>
              <a:t>52</a:t>
            </a:fld>
            <a:endParaRPr lang="en-US"/>
          </a:p>
        </p:txBody>
      </p:sp>
    </p:spTree>
    <p:extLst>
      <p:ext uri="{BB962C8B-B14F-4D97-AF65-F5344CB8AC3E}">
        <p14:creationId xmlns:p14="http://schemas.microsoft.com/office/powerpoint/2010/main" val="1754580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57348-85F6-4CBA-5808-AFA887248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2C4B9F-5B35-1BC4-88A8-E7DBA1B07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6E327-3732-3B32-F625-42E9FA5E14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5569C2-E232-96CB-A8E9-31F7F41C7275}"/>
              </a:ext>
            </a:extLst>
          </p:cNvPr>
          <p:cNvSpPr>
            <a:spLocks noGrp="1"/>
          </p:cNvSpPr>
          <p:nvPr>
            <p:ph type="sldNum" sz="quarter" idx="5"/>
          </p:nvPr>
        </p:nvSpPr>
        <p:spPr/>
        <p:txBody>
          <a:bodyPr/>
          <a:lstStyle/>
          <a:p>
            <a:fld id="{A819E792-C740-4D87-B5D9-C272E8CCAB3C}" type="slidenum">
              <a:rPr lang="en-US" smtClean="0"/>
              <a:t>53</a:t>
            </a:fld>
            <a:endParaRPr lang="en-US"/>
          </a:p>
        </p:txBody>
      </p:sp>
    </p:spTree>
    <p:extLst>
      <p:ext uri="{BB962C8B-B14F-4D97-AF65-F5344CB8AC3E}">
        <p14:creationId xmlns:p14="http://schemas.microsoft.com/office/powerpoint/2010/main" val="3985770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FF200-F26C-6B5D-F317-9F5B6542C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703A17-4196-E21C-1BC4-68FD01CE8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B3654-3969-906B-C365-AAB3F100D0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E91A9C-6FC1-E045-A9CC-B67847F76F7F}"/>
              </a:ext>
            </a:extLst>
          </p:cNvPr>
          <p:cNvSpPr>
            <a:spLocks noGrp="1"/>
          </p:cNvSpPr>
          <p:nvPr>
            <p:ph type="sldNum" sz="quarter" idx="5"/>
          </p:nvPr>
        </p:nvSpPr>
        <p:spPr/>
        <p:txBody>
          <a:bodyPr/>
          <a:lstStyle/>
          <a:p>
            <a:fld id="{A819E792-C740-4D87-B5D9-C272E8CCAB3C}" type="slidenum">
              <a:rPr lang="en-US" smtClean="0"/>
              <a:t>54</a:t>
            </a:fld>
            <a:endParaRPr lang="en-US"/>
          </a:p>
        </p:txBody>
      </p:sp>
    </p:spTree>
    <p:extLst>
      <p:ext uri="{BB962C8B-B14F-4D97-AF65-F5344CB8AC3E}">
        <p14:creationId xmlns:p14="http://schemas.microsoft.com/office/powerpoint/2010/main" val="399922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75B24-43F6-8B5C-FEB8-1320ABC3F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B5A3E-049E-E8C5-822A-E5231866D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B8A26-54C9-7088-48D1-AFEBDA918B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73FA46-17EB-8969-43D9-7963E77B810C}"/>
              </a:ext>
            </a:extLst>
          </p:cNvPr>
          <p:cNvSpPr>
            <a:spLocks noGrp="1"/>
          </p:cNvSpPr>
          <p:nvPr>
            <p:ph type="sldNum" sz="quarter" idx="5"/>
          </p:nvPr>
        </p:nvSpPr>
        <p:spPr/>
        <p:txBody>
          <a:bodyPr/>
          <a:lstStyle/>
          <a:p>
            <a:fld id="{A819E792-C740-4D87-B5D9-C272E8CCAB3C}" type="slidenum">
              <a:rPr lang="en-US" smtClean="0"/>
              <a:t>55</a:t>
            </a:fld>
            <a:endParaRPr lang="en-US"/>
          </a:p>
        </p:txBody>
      </p:sp>
    </p:spTree>
    <p:extLst>
      <p:ext uri="{BB962C8B-B14F-4D97-AF65-F5344CB8AC3E}">
        <p14:creationId xmlns:p14="http://schemas.microsoft.com/office/powerpoint/2010/main" val="77843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80BFE-4F9B-969D-98AB-FC1DB44BF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CD81F-D623-9041-3207-F6758FC6BA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408A1-B857-0A0E-28B8-B7404C7260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F2B292-E19F-92C4-C59B-3AF3D9F0B603}"/>
              </a:ext>
            </a:extLst>
          </p:cNvPr>
          <p:cNvSpPr>
            <a:spLocks noGrp="1"/>
          </p:cNvSpPr>
          <p:nvPr>
            <p:ph type="sldNum" sz="quarter" idx="5"/>
          </p:nvPr>
        </p:nvSpPr>
        <p:spPr/>
        <p:txBody>
          <a:bodyPr/>
          <a:lstStyle/>
          <a:p>
            <a:fld id="{A819E792-C740-4D87-B5D9-C272E8CCAB3C}" type="slidenum">
              <a:rPr lang="en-US" smtClean="0"/>
              <a:t>56</a:t>
            </a:fld>
            <a:endParaRPr lang="en-US"/>
          </a:p>
        </p:txBody>
      </p:sp>
    </p:spTree>
    <p:extLst>
      <p:ext uri="{BB962C8B-B14F-4D97-AF65-F5344CB8AC3E}">
        <p14:creationId xmlns:p14="http://schemas.microsoft.com/office/powerpoint/2010/main" val="288452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EFB65-B247-85D7-3547-EA1D7CC09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D6D37-F985-1F09-EA25-4A2FE284A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80195-FF56-880C-64A8-8BBC05A0D3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9DF348-ACF4-0CC0-163C-F48DD6D94520}"/>
              </a:ext>
            </a:extLst>
          </p:cNvPr>
          <p:cNvSpPr>
            <a:spLocks noGrp="1"/>
          </p:cNvSpPr>
          <p:nvPr>
            <p:ph type="sldNum" sz="quarter" idx="5"/>
          </p:nvPr>
        </p:nvSpPr>
        <p:spPr/>
        <p:txBody>
          <a:bodyPr/>
          <a:lstStyle/>
          <a:p>
            <a:fld id="{A819E792-C740-4D87-B5D9-C272E8CCAB3C}" type="slidenum">
              <a:rPr lang="en-US" smtClean="0"/>
              <a:t>57</a:t>
            </a:fld>
            <a:endParaRPr lang="en-US"/>
          </a:p>
        </p:txBody>
      </p:sp>
    </p:spTree>
    <p:extLst>
      <p:ext uri="{BB962C8B-B14F-4D97-AF65-F5344CB8AC3E}">
        <p14:creationId xmlns:p14="http://schemas.microsoft.com/office/powerpoint/2010/main" val="1431206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689A-6842-9901-ABE5-AA37EFD0B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7510C-EA75-A77D-2248-DC8B0B325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5C5E1-FCB5-7512-F232-CD2FB27155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9A4851-8D36-DDB1-AEEC-D9ED6C969B15}"/>
              </a:ext>
            </a:extLst>
          </p:cNvPr>
          <p:cNvSpPr>
            <a:spLocks noGrp="1"/>
          </p:cNvSpPr>
          <p:nvPr>
            <p:ph type="sldNum" sz="quarter" idx="5"/>
          </p:nvPr>
        </p:nvSpPr>
        <p:spPr/>
        <p:txBody>
          <a:bodyPr/>
          <a:lstStyle/>
          <a:p>
            <a:fld id="{A819E792-C740-4D87-B5D9-C272E8CCAB3C}" type="slidenum">
              <a:rPr lang="en-US" smtClean="0"/>
              <a:t>58</a:t>
            </a:fld>
            <a:endParaRPr lang="en-US"/>
          </a:p>
        </p:txBody>
      </p:sp>
    </p:spTree>
    <p:extLst>
      <p:ext uri="{BB962C8B-B14F-4D97-AF65-F5344CB8AC3E}">
        <p14:creationId xmlns:p14="http://schemas.microsoft.com/office/powerpoint/2010/main" val="383422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09CA09A-E126-41A3-A320-114E946998B2}" type="datetimeFigureOut">
              <a:rPr lang="en-US" smtClean="0"/>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423571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249029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1747601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1258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2486996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9CA09A-E126-41A3-A320-114E946998B2}" type="datetimeFigureOut">
              <a:rPr lang="en-US" smtClean="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226046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9CA09A-E126-41A3-A320-114E946998B2}" type="datetimeFigureOut">
              <a:rPr lang="en-US" smtClean="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250848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CA09A-E126-41A3-A320-114E946998B2}"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943108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CA09A-E126-41A3-A320-114E946998B2}"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2407448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CA09A-E126-41A3-A320-114E946998B2}"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155136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9CA09A-E126-41A3-A320-114E946998B2}"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3173960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344252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9CA09A-E126-41A3-A320-114E946998B2}" type="datetimeFigureOut">
              <a:rPr lang="en-US" smtClean="0"/>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1000420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CA09A-E126-41A3-A320-114E946998B2}" type="datetimeFigureOut">
              <a:rPr lang="en-US" smtClean="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382532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CA09A-E126-41A3-A320-114E946998B2}" type="datetimeFigureOut">
              <a:rPr lang="en-US" smtClean="0"/>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33668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16433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CA09A-E126-41A3-A320-114E946998B2}"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DE790C-3D4A-4525-B191-A29006556D97}" type="slidenum">
              <a:rPr lang="en-US" smtClean="0"/>
              <a:t>‹#›</a:t>
            </a:fld>
            <a:endParaRPr lang="en-US"/>
          </a:p>
        </p:txBody>
      </p:sp>
    </p:spTree>
    <p:extLst>
      <p:ext uri="{BB962C8B-B14F-4D97-AF65-F5344CB8AC3E}">
        <p14:creationId xmlns:p14="http://schemas.microsoft.com/office/powerpoint/2010/main" val="119861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09CA09A-E126-41A3-A320-114E946998B2}" type="datetimeFigureOut">
              <a:rPr lang="en-US" smtClean="0"/>
              <a:t>12/5/2025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DE790C-3D4A-4525-B191-A29006556D97}" type="slidenum">
              <a:rPr lang="en-US" smtClean="0"/>
              <a:t>‹#›</a:t>
            </a:fld>
            <a:endParaRPr lang="en-US"/>
          </a:p>
        </p:txBody>
      </p:sp>
    </p:spTree>
    <p:extLst>
      <p:ext uri="{BB962C8B-B14F-4D97-AF65-F5344CB8AC3E}">
        <p14:creationId xmlns:p14="http://schemas.microsoft.com/office/powerpoint/2010/main" val="278879910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50.png"/><Relationship Id="rId12"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2.png"/><Relationship Id="rId5" Type="http://schemas.openxmlformats.org/officeDocument/2006/relationships/image" Target="../media/image48.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50.png"/><Relationship Id="rId12"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2.png"/><Relationship Id="rId5" Type="http://schemas.openxmlformats.org/officeDocument/2006/relationships/image" Target="../media/image48.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50.png"/><Relationship Id="rId12"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2.png"/><Relationship Id="rId5" Type="http://schemas.openxmlformats.org/officeDocument/2006/relationships/image" Target="../media/image48.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52.png"/><Relationship Id="rId1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4.png"/><Relationship Id="rId4" Type="http://schemas.openxmlformats.org/officeDocument/2006/relationships/notesSlide" Target="../notesSlides/notesSlide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27.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18.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18.png"/></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8.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0E556E-B850-EFBE-303A-429908DA77E6}"/>
              </a:ext>
            </a:extLst>
          </p:cNvPr>
          <p:cNvSpPr txBox="1"/>
          <p:nvPr/>
        </p:nvSpPr>
        <p:spPr>
          <a:xfrm>
            <a:off x="1622981" y="514472"/>
            <a:ext cx="8946037" cy="1938992"/>
          </a:xfrm>
          <a:prstGeom prst="rect">
            <a:avLst/>
          </a:prstGeom>
          <a:noFill/>
        </p:spPr>
        <p:txBody>
          <a:bodyPr wrap="square" rtlCol="0">
            <a:spAutoFit/>
          </a:bodyPr>
          <a:lstStyle/>
          <a:p>
            <a:pPr algn="ctr"/>
            <a:r>
              <a:rPr lang="en-US" sz="4000">
                <a:solidFill>
                  <a:srgbClr val="FFA521"/>
                </a:solidFill>
              </a:rPr>
              <a:t>Introduction to Web Development</a:t>
            </a:r>
          </a:p>
          <a:p>
            <a:pPr algn="ctr"/>
            <a:r>
              <a:rPr lang="en-US" sz="4000">
                <a:solidFill>
                  <a:srgbClr val="FFA521"/>
                </a:solidFill>
              </a:rPr>
              <a:t>&amp;</a:t>
            </a:r>
          </a:p>
          <a:p>
            <a:pPr algn="ctr"/>
            <a:r>
              <a:rPr lang="en-US" sz="4000">
                <a:solidFill>
                  <a:srgbClr val="FFA521"/>
                </a:solidFill>
              </a:rPr>
              <a:t>Introduction to HTML and Web Structure</a:t>
            </a:r>
          </a:p>
        </p:txBody>
      </p:sp>
      <p:pic>
        <p:nvPicPr>
          <p:cNvPr id="6" name="Picture 5">
            <a:extLst>
              <a:ext uri="{FF2B5EF4-FFF2-40B4-BE49-F238E27FC236}">
                <a16:creationId xmlns:a16="http://schemas.microsoft.com/office/drawing/2014/main" id="{AD6D4237-0AAE-4ABE-ECC3-2012A53EE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954" y="2895478"/>
            <a:ext cx="6562725" cy="3448050"/>
          </a:xfrm>
          <a:prstGeom prst="rect">
            <a:avLst/>
          </a:prstGeom>
        </p:spPr>
      </p:pic>
    </p:spTree>
    <p:extLst>
      <p:ext uri="{BB962C8B-B14F-4D97-AF65-F5344CB8AC3E}">
        <p14:creationId xmlns:p14="http://schemas.microsoft.com/office/powerpoint/2010/main" val="714878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9D87-18BC-5CD0-FB67-D8F616DC4C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C7C191-A2BF-065E-2AA1-4D8A333B7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9" name="Arrow: Curved Down 18">
            <a:extLst>
              <a:ext uri="{FF2B5EF4-FFF2-40B4-BE49-F238E27FC236}">
                <a16:creationId xmlns:a16="http://schemas.microsoft.com/office/drawing/2014/main" id="{C8E06BFF-F976-6141-EE73-A03A4EB97C01}"/>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7FFC37BE-6F7C-5BB1-D0A0-AEA14EDAD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308" y="4115023"/>
            <a:ext cx="946551" cy="532968"/>
          </a:xfrm>
          <a:prstGeom prst="rect">
            <a:avLst/>
          </a:prstGeom>
        </p:spPr>
      </p:pic>
      <p:sp>
        <p:nvSpPr>
          <p:cNvPr id="29" name="TextBox 28">
            <a:extLst>
              <a:ext uri="{FF2B5EF4-FFF2-40B4-BE49-F238E27FC236}">
                <a16:creationId xmlns:a16="http://schemas.microsoft.com/office/drawing/2014/main" id="{A7A46137-9C2B-28FD-4E22-C203B29006AE}"/>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37111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1.11111E-6 L 0.16601 -0.19908 " pathEditMode="relative" rAng="0" ptsTypes="AA">
                                      <p:cBhvr>
                                        <p:cTn id="6" dur="2000" fill="hold"/>
                                        <p:tgtEl>
                                          <p:spTgt spid="26"/>
                                        </p:tgtEl>
                                        <p:attrNameLst>
                                          <p:attrName>ppt_x</p:attrName>
                                          <p:attrName>ppt_y</p:attrName>
                                        </p:attrNameLst>
                                      </p:cBhvr>
                                      <p:rCtr x="8294" y="-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127DA-6F7A-B4EB-8518-6CE728D41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D21BD9-9C11-9C7C-2DFE-EF2BD9E06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5" name="Arrow: Curved Down 14">
            <a:extLst>
              <a:ext uri="{FF2B5EF4-FFF2-40B4-BE49-F238E27FC236}">
                <a16:creationId xmlns:a16="http://schemas.microsoft.com/office/drawing/2014/main" id="{9D04785D-CEB6-4C59-723C-45733C767238}"/>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9F42C037-843A-B3E7-EFCC-7CC0F153BAF4}"/>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D8412796-A3E2-EA80-E23D-00A0CD951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206" y="2700424"/>
            <a:ext cx="946551" cy="532968"/>
          </a:xfrm>
          <a:prstGeom prst="rect">
            <a:avLst/>
          </a:prstGeom>
        </p:spPr>
      </p:pic>
      <p:sp>
        <p:nvSpPr>
          <p:cNvPr id="29" name="TextBox 28">
            <a:extLst>
              <a:ext uri="{FF2B5EF4-FFF2-40B4-BE49-F238E27FC236}">
                <a16:creationId xmlns:a16="http://schemas.microsoft.com/office/drawing/2014/main" id="{C70BB335-C204-C7C4-0674-3D03B455278B}"/>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134058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7DFF-1CB0-30F4-6A5C-64BB07557A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092370-78F0-C563-C45E-9E63BC006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5" name="Arrow: Curved Down 14">
            <a:extLst>
              <a:ext uri="{FF2B5EF4-FFF2-40B4-BE49-F238E27FC236}">
                <a16:creationId xmlns:a16="http://schemas.microsoft.com/office/drawing/2014/main" id="{9148C14E-2BA9-9351-FC95-A2BBE1967C42}"/>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31758937-BED6-C2DD-530D-ED41EC26F0B3}"/>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0733411D-31A5-C334-FD08-268D2C976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394" y="1871414"/>
            <a:ext cx="484080" cy="417897"/>
          </a:xfrm>
          <a:prstGeom prst="rect">
            <a:avLst/>
          </a:prstGeom>
        </p:spPr>
      </p:pic>
      <p:pic>
        <p:nvPicPr>
          <p:cNvPr id="26" name="Picture 25">
            <a:extLst>
              <a:ext uri="{FF2B5EF4-FFF2-40B4-BE49-F238E27FC236}">
                <a16:creationId xmlns:a16="http://schemas.microsoft.com/office/drawing/2014/main" id="{1A93DF96-B3EE-28B3-43F3-442A1692F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206" y="2700424"/>
            <a:ext cx="946551" cy="532968"/>
          </a:xfrm>
          <a:prstGeom prst="rect">
            <a:avLst/>
          </a:prstGeom>
        </p:spPr>
      </p:pic>
      <p:sp>
        <p:nvSpPr>
          <p:cNvPr id="29" name="TextBox 28">
            <a:extLst>
              <a:ext uri="{FF2B5EF4-FFF2-40B4-BE49-F238E27FC236}">
                <a16:creationId xmlns:a16="http://schemas.microsoft.com/office/drawing/2014/main" id="{CAFBB301-2C18-6489-3380-DCB6B0884443}"/>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3738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7.40741E-7 L 0.23333 -0.00139 " pathEditMode="relative" rAng="0" ptsTypes="AA">
                                      <p:cBhvr>
                                        <p:cTn id="6" dur="2000" fill="hold"/>
                                        <p:tgtEl>
                                          <p:spTgt spid="21"/>
                                        </p:tgtEl>
                                        <p:attrNameLst>
                                          <p:attrName>ppt_x</p:attrName>
                                          <p:attrName>ppt_y</p:attrName>
                                        </p:attrNameLst>
                                      </p:cBhvr>
                                      <p:rCtr x="11667"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F6079-967B-DDD5-571D-3F5C8B0A5A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21CE652-2568-8D96-2450-1B0EDF79F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5" name="Arrow: Curved Down 14">
            <a:extLst>
              <a:ext uri="{FF2B5EF4-FFF2-40B4-BE49-F238E27FC236}">
                <a16:creationId xmlns:a16="http://schemas.microsoft.com/office/drawing/2014/main" id="{7078F373-B708-D9CA-6341-7B13EBE6E149}"/>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FF64E57A-D387-7E9E-3746-7BC036B0B355}"/>
              </a:ext>
            </a:extLst>
          </p:cNvPr>
          <p:cNvSpPr/>
          <p:nvPr/>
        </p:nvSpPr>
        <p:spPr>
          <a:xfrm rot="8712698">
            <a:off x="6565570" y="2379141"/>
            <a:ext cx="3783614"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B5F641F5-849B-8E6F-B473-8BABB015035A}"/>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834D6450-B49E-B652-23CA-5B8045D96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582" y="1817812"/>
            <a:ext cx="484080" cy="417897"/>
          </a:xfrm>
          <a:prstGeom prst="rect">
            <a:avLst/>
          </a:prstGeom>
        </p:spPr>
      </p:pic>
      <p:pic>
        <p:nvPicPr>
          <p:cNvPr id="26" name="Picture 25">
            <a:extLst>
              <a:ext uri="{FF2B5EF4-FFF2-40B4-BE49-F238E27FC236}">
                <a16:creationId xmlns:a16="http://schemas.microsoft.com/office/drawing/2014/main" id="{8370F136-8532-5A4F-0EE4-BCAA53B18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206" y="2700424"/>
            <a:ext cx="946551" cy="532968"/>
          </a:xfrm>
          <a:prstGeom prst="rect">
            <a:avLst/>
          </a:prstGeom>
        </p:spPr>
      </p:pic>
      <p:sp>
        <p:nvSpPr>
          <p:cNvPr id="29" name="TextBox 28">
            <a:extLst>
              <a:ext uri="{FF2B5EF4-FFF2-40B4-BE49-F238E27FC236}">
                <a16:creationId xmlns:a16="http://schemas.microsoft.com/office/drawing/2014/main" id="{6B4FE714-9595-4AFF-060E-6FC4163AFA93}"/>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340705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75133-6D8C-FBE8-42DD-5F281B0419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A5F064-5C81-C628-602C-7BAE5FEBB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5" name="Arrow: Curved Down 14">
            <a:extLst>
              <a:ext uri="{FF2B5EF4-FFF2-40B4-BE49-F238E27FC236}">
                <a16:creationId xmlns:a16="http://schemas.microsoft.com/office/drawing/2014/main" id="{CEEBD055-81F5-03B5-77C7-B898777EBE40}"/>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CF3DA42B-A335-B306-67EF-7F064330BF42}"/>
              </a:ext>
            </a:extLst>
          </p:cNvPr>
          <p:cNvSpPr/>
          <p:nvPr/>
        </p:nvSpPr>
        <p:spPr>
          <a:xfrm rot="8712698">
            <a:off x="6565570" y="2379141"/>
            <a:ext cx="3783614"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A342A29C-D7DE-1559-EA9F-030BFD7E5557}"/>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5FC8E3C2-7CB4-E38B-8AE5-32DCA4187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582" y="1817812"/>
            <a:ext cx="484080" cy="417897"/>
          </a:xfrm>
          <a:prstGeom prst="rect">
            <a:avLst/>
          </a:prstGeom>
        </p:spPr>
      </p:pic>
      <p:pic>
        <p:nvPicPr>
          <p:cNvPr id="22" name="Picture 21">
            <a:extLst>
              <a:ext uri="{FF2B5EF4-FFF2-40B4-BE49-F238E27FC236}">
                <a16:creationId xmlns:a16="http://schemas.microsoft.com/office/drawing/2014/main" id="{4F73E87D-C4AF-9051-1E9B-8815FF498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192" y="1817813"/>
            <a:ext cx="484080" cy="417897"/>
          </a:xfrm>
          <a:prstGeom prst="rect">
            <a:avLst/>
          </a:prstGeom>
        </p:spPr>
      </p:pic>
      <p:pic>
        <p:nvPicPr>
          <p:cNvPr id="26" name="Picture 25">
            <a:extLst>
              <a:ext uri="{FF2B5EF4-FFF2-40B4-BE49-F238E27FC236}">
                <a16:creationId xmlns:a16="http://schemas.microsoft.com/office/drawing/2014/main" id="{BABD69D5-FDAA-0A9F-79DC-65690E645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206" y="2700424"/>
            <a:ext cx="946551" cy="532968"/>
          </a:xfrm>
          <a:prstGeom prst="rect">
            <a:avLst/>
          </a:prstGeom>
        </p:spPr>
      </p:pic>
      <p:sp>
        <p:nvSpPr>
          <p:cNvPr id="29" name="TextBox 28">
            <a:extLst>
              <a:ext uri="{FF2B5EF4-FFF2-40B4-BE49-F238E27FC236}">
                <a16:creationId xmlns:a16="http://schemas.microsoft.com/office/drawing/2014/main" id="{271DAEFB-86D4-4F3C-4491-8C1D53C01175}"/>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171649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7037E-7 L -0.22032 0.30463 " pathEditMode="relative" rAng="0" ptsTypes="AA">
                                      <p:cBhvr>
                                        <p:cTn id="6" dur="2000" fill="hold"/>
                                        <p:tgtEl>
                                          <p:spTgt spid="22"/>
                                        </p:tgtEl>
                                        <p:attrNameLst>
                                          <p:attrName>ppt_x</p:attrName>
                                          <p:attrName>ppt_y</p:attrName>
                                        </p:attrNameLst>
                                      </p:cBhvr>
                                      <p:rCtr x="-11016" y="15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8676D-1BDB-68FF-C189-C87C426B8FE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1CF6EC-8A30-B0C6-4879-71500E839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5" name="Arrow: Curved Down 14">
            <a:extLst>
              <a:ext uri="{FF2B5EF4-FFF2-40B4-BE49-F238E27FC236}">
                <a16:creationId xmlns:a16="http://schemas.microsoft.com/office/drawing/2014/main" id="{13531464-BABD-32AE-8327-E8ACC1C08AB7}"/>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F6FD7EA9-3089-6E29-C186-FD7FE782892F}"/>
              </a:ext>
            </a:extLst>
          </p:cNvPr>
          <p:cNvSpPr/>
          <p:nvPr/>
        </p:nvSpPr>
        <p:spPr>
          <a:xfrm rot="8712698">
            <a:off x="6565570" y="2379141"/>
            <a:ext cx="3783614"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8" name="Arrow: Curved Up 17">
            <a:extLst>
              <a:ext uri="{FF2B5EF4-FFF2-40B4-BE49-F238E27FC236}">
                <a16:creationId xmlns:a16="http://schemas.microsoft.com/office/drawing/2014/main" id="{84134615-4672-8463-B591-D0397F955A38}"/>
              </a:ext>
            </a:extLst>
          </p:cNvPr>
          <p:cNvSpPr/>
          <p:nvPr/>
        </p:nvSpPr>
        <p:spPr>
          <a:xfrm rot="12886288">
            <a:off x="8843288" y="2640906"/>
            <a:ext cx="2540139"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F374B1A1-9A86-6D9E-71D2-321165002CC2}"/>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9AE52005-8406-5179-9F5D-B3912EECD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582" y="1817812"/>
            <a:ext cx="484080" cy="417897"/>
          </a:xfrm>
          <a:prstGeom prst="rect">
            <a:avLst/>
          </a:prstGeom>
        </p:spPr>
      </p:pic>
      <p:pic>
        <p:nvPicPr>
          <p:cNvPr id="22" name="Picture 21">
            <a:extLst>
              <a:ext uri="{FF2B5EF4-FFF2-40B4-BE49-F238E27FC236}">
                <a16:creationId xmlns:a16="http://schemas.microsoft.com/office/drawing/2014/main" id="{A2489379-79E3-BFE4-6899-BC64FB20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317" y="3864500"/>
            <a:ext cx="484080" cy="417897"/>
          </a:xfrm>
          <a:prstGeom prst="rect">
            <a:avLst/>
          </a:prstGeom>
        </p:spPr>
      </p:pic>
      <p:pic>
        <p:nvPicPr>
          <p:cNvPr id="26" name="Picture 25">
            <a:extLst>
              <a:ext uri="{FF2B5EF4-FFF2-40B4-BE49-F238E27FC236}">
                <a16:creationId xmlns:a16="http://schemas.microsoft.com/office/drawing/2014/main" id="{B8015E02-7DFF-E1FD-CED2-AFCD84291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206" y="2700424"/>
            <a:ext cx="946551" cy="532968"/>
          </a:xfrm>
          <a:prstGeom prst="rect">
            <a:avLst/>
          </a:prstGeom>
        </p:spPr>
      </p:pic>
      <p:sp>
        <p:nvSpPr>
          <p:cNvPr id="29" name="TextBox 28">
            <a:extLst>
              <a:ext uri="{FF2B5EF4-FFF2-40B4-BE49-F238E27FC236}">
                <a16:creationId xmlns:a16="http://schemas.microsoft.com/office/drawing/2014/main" id="{CB5BAB7E-11E1-4540-DB2D-3BC79D652191}"/>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149503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0854-F743-5D7E-C039-44C12AEA90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5E27A6-55B8-52B5-1879-53A4BC30B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5" name="Arrow: Curved Down 14">
            <a:extLst>
              <a:ext uri="{FF2B5EF4-FFF2-40B4-BE49-F238E27FC236}">
                <a16:creationId xmlns:a16="http://schemas.microsoft.com/office/drawing/2014/main" id="{17E907C1-73B7-C8EF-5DC4-B6D1B5A651CC}"/>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F32D382-5709-3606-D200-6A3834C9D67D}"/>
              </a:ext>
            </a:extLst>
          </p:cNvPr>
          <p:cNvSpPr/>
          <p:nvPr/>
        </p:nvSpPr>
        <p:spPr>
          <a:xfrm rot="8712698">
            <a:off x="6565570" y="2379141"/>
            <a:ext cx="3783614"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8" name="Arrow: Curved Up 17">
            <a:extLst>
              <a:ext uri="{FF2B5EF4-FFF2-40B4-BE49-F238E27FC236}">
                <a16:creationId xmlns:a16="http://schemas.microsoft.com/office/drawing/2014/main" id="{4F501F6E-11AD-5960-E83D-22F20BE4A8D9}"/>
              </a:ext>
            </a:extLst>
          </p:cNvPr>
          <p:cNvSpPr/>
          <p:nvPr/>
        </p:nvSpPr>
        <p:spPr>
          <a:xfrm rot="12886288">
            <a:off x="8843288" y="2640906"/>
            <a:ext cx="2540139"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9" name="Arrow: Curved Down 18">
            <a:extLst>
              <a:ext uri="{FF2B5EF4-FFF2-40B4-BE49-F238E27FC236}">
                <a16:creationId xmlns:a16="http://schemas.microsoft.com/office/drawing/2014/main" id="{36E340E4-0510-0190-B779-0B59C2BA667F}"/>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47DA9CE6-6D3E-DEF8-AAEA-14BB2F950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582" y="1817812"/>
            <a:ext cx="484080" cy="417897"/>
          </a:xfrm>
          <a:prstGeom prst="rect">
            <a:avLst/>
          </a:prstGeom>
        </p:spPr>
      </p:pic>
      <p:pic>
        <p:nvPicPr>
          <p:cNvPr id="22" name="Picture 21">
            <a:extLst>
              <a:ext uri="{FF2B5EF4-FFF2-40B4-BE49-F238E27FC236}">
                <a16:creationId xmlns:a16="http://schemas.microsoft.com/office/drawing/2014/main" id="{09DEC05B-1493-946D-388E-ED4A6FD77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317" y="3864500"/>
            <a:ext cx="484080" cy="417897"/>
          </a:xfrm>
          <a:prstGeom prst="rect">
            <a:avLst/>
          </a:prstGeom>
        </p:spPr>
      </p:pic>
      <p:pic>
        <p:nvPicPr>
          <p:cNvPr id="24" name="Picture 23">
            <a:extLst>
              <a:ext uri="{FF2B5EF4-FFF2-40B4-BE49-F238E27FC236}">
                <a16:creationId xmlns:a16="http://schemas.microsoft.com/office/drawing/2014/main" id="{07C99333-0B86-13BB-A815-A4C374E5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4830" y="3405565"/>
            <a:ext cx="484080" cy="417897"/>
          </a:xfrm>
          <a:prstGeom prst="rect">
            <a:avLst/>
          </a:prstGeom>
        </p:spPr>
      </p:pic>
      <p:pic>
        <p:nvPicPr>
          <p:cNvPr id="26" name="Picture 25">
            <a:extLst>
              <a:ext uri="{FF2B5EF4-FFF2-40B4-BE49-F238E27FC236}">
                <a16:creationId xmlns:a16="http://schemas.microsoft.com/office/drawing/2014/main" id="{0091418F-E678-0C58-D03C-80A11BCED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206" y="2700424"/>
            <a:ext cx="946551" cy="532968"/>
          </a:xfrm>
          <a:prstGeom prst="rect">
            <a:avLst/>
          </a:prstGeom>
        </p:spPr>
      </p:pic>
      <p:pic>
        <p:nvPicPr>
          <p:cNvPr id="27" name="Picture 26">
            <a:extLst>
              <a:ext uri="{FF2B5EF4-FFF2-40B4-BE49-F238E27FC236}">
                <a16:creationId xmlns:a16="http://schemas.microsoft.com/office/drawing/2014/main" id="{31222C25-83C0-E352-91A4-8576B4C3A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9730" y="3614514"/>
            <a:ext cx="946551" cy="532968"/>
          </a:xfrm>
          <a:prstGeom prst="rect">
            <a:avLst/>
          </a:prstGeom>
        </p:spPr>
      </p:pic>
      <p:sp>
        <p:nvSpPr>
          <p:cNvPr id="29" name="TextBox 28">
            <a:extLst>
              <a:ext uri="{FF2B5EF4-FFF2-40B4-BE49-F238E27FC236}">
                <a16:creationId xmlns:a16="http://schemas.microsoft.com/office/drawing/2014/main" id="{83E8C1CC-C62A-1749-D808-839A6D5895E9}"/>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33565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22222E-6 L -0.15638 -0.13426 " pathEditMode="relative" rAng="0" ptsTypes="AA">
                                      <p:cBhvr>
                                        <p:cTn id="6" dur="2000" fill="hold"/>
                                        <p:tgtEl>
                                          <p:spTgt spid="27"/>
                                        </p:tgtEl>
                                        <p:attrNameLst>
                                          <p:attrName>ppt_x</p:attrName>
                                          <p:attrName>ppt_y</p:attrName>
                                        </p:attrNameLst>
                                      </p:cBhvr>
                                      <p:rCtr x="-7826" y="-6713"/>
                                    </p:animMotion>
                                  </p:childTnLst>
                                </p:cTn>
                              </p:par>
                              <p:par>
                                <p:cTn id="7" presetID="42" presetClass="path" presetSubtype="0" accel="50000" decel="50000" fill="hold" nodeType="withEffect">
                                  <p:stCondLst>
                                    <p:cond delay="0"/>
                                  </p:stCondLst>
                                  <p:childTnLst>
                                    <p:animMotion origin="layout" path="M -2.91667E-6 -1.85185E-6 L -0.13008 -0.11991 " pathEditMode="relative" rAng="0" ptsTypes="AA">
                                      <p:cBhvr>
                                        <p:cTn id="8" dur="2000" fill="hold"/>
                                        <p:tgtEl>
                                          <p:spTgt spid="24"/>
                                        </p:tgtEl>
                                        <p:attrNameLst>
                                          <p:attrName>ppt_x</p:attrName>
                                          <p:attrName>ppt_y</p:attrName>
                                        </p:attrNameLst>
                                      </p:cBhvr>
                                      <p:rCtr x="-6510" y="-5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48913-32BE-0F5E-9106-04DB77B897B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C194D85-BC5E-74D7-5901-81882AA4D47A}"/>
              </a:ext>
            </a:extLst>
          </p:cNvPr>
          <p:cNvSpPr txBox="1"/>
          <p:nvPr/>
        </p:nvSpPr>
        <p:spPr>
          <a:xfrm>
            <a:off x="1640265" y="1159496"/>
            <a:ext cx="2409762" cy="769441"/>
          </a:xfrm>
          <a:prstGeom prst="rect">
            <a:avLst/>
          </a:prstGeom>
          <a:noFill/>
        </p:spPr>
        <p:txBody>
          <a:bodyPr wrap="none" rtlCol="0">
            <a:spAutoFit/>
          </a:bodyPr>
          <a:lstStyle/>
          <a:p>
            <a:r>
              <a:rPr lang="en-US" sz="4400"/>
              <a:t>THE WEB</a:t>
            </a:r>
          </a:p>
        </p:txBody>
      </p:sp>
      <p:sp>
        <p:nvSpPr>
          <p:cNvPr id="6" name="TextBox 5">
            <a:extLst>
              <a:ext uri="{FF2B5EF4-FFF2-40B4-BE49-F238E27FC236}">
                <a16:creationId xmlns:a16="http://schemas.microsoft.com/office/drawing/2014/main" id="{6CE34538-B006-4DBA-4694-DEEE56952390}"/>
              </a:ext>
            </a:extLst>
          </p:cNvPr>
          <p:cNvSpPr txBox="1"/>
          <p:nvPr/>
        </p:nvSpPr>
        <p:spPr>
          <a:xfrm>
            <a:off x="1036949" y="2163884"/>
            <a:ext cx="4336329" cy="1569660"/>
          </a:xfrm>
          <a:prstGeom prst="rect">
            <a:avLst/>
          </a:prstGeom>
          <a:noFill/>
        </p:spPr>
        <p:txBody>
          <a:bodyPr wrap="square" rtlCol="0">
            <a:spAutoFit/>
          </a:bodyPr>
          <a:lstStyle/>
          <a:p>
            <a:r>
              <a:rPr lang="en-US" sz="2400"/>
              <a:t>The World Wide Web is an information system where documents are available over the Internet.</a:t>
            </a:r>
          </a:p>
        </p:txBody>
      </p:sp>
      <p:sp>
        <p:nvSpPr>
          <p:cNvPr id="7" name="TextBox 6">
            <a:extLst>
              <a:ext uri="{FF2B5EF4-FFF2-40B4-BE49-F238E27FC236}">
                <a16:creationId xmlns:a16="http://schemas.microsoft.com/office/drawing/2014/main" id="{BFB41EC9-C595-1CD5-075F-742F76D24A3B}"/>
              </a:ext>
            </a:extLst>
          </p:cNvPr>
          <p:cNvSpPr txBox="1"/>
          <p:nvPr/>
        </p:nvSpPr>
        <p:spPr>
          <a:xfrm>
            <a:off x="1036949" y="4102500"/>
            <a:ext cx="4487158" cy="830997"/>
          </a:xfrm>
          <a:prstGeom prst="rect">
            <a:avLst/>
          </a:prstGeom>
          <a:noFill/>
        </p:spPr>
        <p:txBody>
          <a:bodyPr wrap="square" rtlCol="0">
            <a:spAutoFit/>
          </a:bodyPr>
          <a:lstStyle/>
          <a:p>
            <a:r>
              <a:rPr lang="en-US" sz="2400"/>
              <a:t>These documents are transferred over HTTP</a:t>
            </a:r>
          </a:p>
        </p:txBody>
      </p:sp>
      <p:sp>
        <p:nvSpPr>
          <p:cNvPr id="8" name="TextBox 7">
            <a:extLst>
              <a:ext uri="{FF2B5EF4-FFF2-40B4-BE49-F238E27FC236}">
                <a16:creationId xmlns:a16="http://schemas.microsoft.com/office/drawing/2014/main" id="{CB477469-EC4E-3AA3-1203-5E010AF68C60}"/>
              </a:ext>
            </a:extLst>
          </p:cNvPr>
          <p:cNvSpPr txBox="1"/>
          <p:nvPr/>
        </p:nvSpPr>
        <p:spPr>
          <a:xfrm>
            <a:off x="6504495" y="1159496"/>
            <a:ext cx="4336329" cy="3939540"/>
          </a:xfrm>
          <a:prstGeom prst="rect">
            <a:avLst/>
          </a:prstGeom>
          <a:noFill/>
        </p:spPr>
        <p:txBody>
          <a:bodyPr wrap="square" rtlCol="0">
            <a:spAutoFit/>
          </a:bodyPr>
          <a:lstStyle/>
          <a:p>
            <a:r>
              <a:rPr lang="en-US" sz="25000"/>
              <a:t>🌐</a:t>
            </a:r>
          </a:p>
        </p:txBody>
      </p:sp>
    </p:spTree>
    <p:extLst>
      <p:ext uri="{BB962C8B-B14F-4D97-AF65-F5344CB8AC3E}">
        <p14:creationId xmlns:p14="http://schemas.microsoft.com/office/powerpoint/2010/main" val="381897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BE2A4-2AFD-C4EF-5691-7BD04677A0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CDE1E62-DF30-FD0F-D8DE-EC76243D90BD}"/>
              </a:ext>
            </a:extLst>
          </p:cNvPr>
          <p:cNvSpPr txBox="1"/>
          <p:nvPr/>
        </p:nvSpPr>
        <p:spPr>
          <a:xfrm>
            <a:off x="1131217" y="1023240"/>
            <a:ext cx="4336329" cy="5016758"/>
          </a:xfrm>
          <a:prstGeom prst="rect">
            <a:avLst/>
          </a:prstGeom>
          <a:noFill/>
        </p:spPr>
        <p:txBody>
          <a:bodyPr wrap="square" rtlCol="0">
            <a:spAutoFit/>
          </a:bodyPr>
          <a:lstStyle/>
          <a:p>
            <a:r>
              <a:rPr lang="en-US" sz="8000" b="1" i="1" u="sng"/>
              <a:t>H</a:t>
            </a:r>
            <a:r>
              <a:rPr lang="en-US" sz="8000"/>
              <a:t>yper</a:t>
            </a:r>
          </a:p>
          <a:p>
            <a:r>
              <a:rPr lang="en-US" sz="8000" b="1" i="1" u="sng"/>
              <a:t>T</a:t>
            </a:r>
            <a:r>
              <a:rPr lang="en-US" sz="8000"/>
              <a:t>ext</a:t>
            </a:r>
          </a:p>
          <a:p>
            <a:r>
              <a:rPr lang="en-US" sz="8000" b="1" i="1" u="sng"/>
              <a:t>T</a:t>
            </a:r>
            <a:r>
              <a:rPr lang="en-US" sz="8000"/>
              <a:t>ransfer</a:t>
            </a:r>
          </a:p>
          <a:p>
            <a:r>
              <a:rPr lang="en-US" sz="8000" b="1" i="1" u="sng"/>
              <a:t>P</a:t>
            </a:r>
            <a:r>
              <a:rPr lang="en-US" sz="8000"/>
              <a:t>rotocol</a:t>
            </a:r>
          </a:p>
        </p:txBody>
      </p:sp>
      <p:pic>
        <p:nvPicPr>
          <p:cNvPr id="10" name="Picture 9">
            <a:extLst>
              <a:ext uri="{FF2B5EF4-FFF2-40B4-BE49-F238E27FC236}">
                <a16:creationId xmlns:a16="http://schemas.microsoft.com/office/drawing/2014/main" id="{3E836F04-1978-92BC-2CB3-C87611E25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321" y="716437"/>
            <a:ext cx="6256239" cy="6141563"/>
          </a:xfrm>
          <a:prstGeom prst="rect">
            <a:avLst/>
          </a:prstGeom>
        </p:spPr>
      </p:pic>
    </p:spTree>
    <p:extLst>
      <p:ext uri="{BB962C8B-B14F-4D97-AF65-F5344CB8AC3E}">
        <p14:creationId xmlns:p14="http://schemas.microsoft.com/office/powerpoint/2010/main" val="4129920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1CE4-1596-9C84-8BDB-3509881D3B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7AE3E0B-B062-4DBD-B2E1-0B5B44E54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954" y="1443331"/>
            <a:ext cx="4178431" cy="4666672"/>
          </a:xfrm>
          <a:prstGeom prst="rect">
            <a:avLst/>
          </a:prstGeom>
        </p:spPr>
      </p:pic>
      <p:sp>
        <p:nvSpPr>
          <p:cNvPr id="6" name="TextBox 5">
            <a:extLst>
              <a:ext uri="{FF2B5EF4-FFF2-40B4-BE49-F238E27FC236}">
                <a16:creationId xmlns:a16="http://schemas.microsoft.com/office/drawing/2014/main" id="{53E7F020-FD8E-C08C-49AB-2796B1F47AFC}"/>
              </a:ext>
            </a:extLst>
          </p:cNvPr>
          <p:cNvSpPr txBox="1"/>
          <p:nvPr/>
        </p:nvSpPr>
        <p:spPr>
          <a:xfrm>
            <a:off x="2422460" y="1536568"/>
            <a:ext cx="1508746" cy="769441"/>
          </a:xfrm>
          <a:prstGeom prst="rect">
            <a:avLst/>
          </a:prstGeom>
          <a:noFill/>
        </p:spPr>
        <p:txBody>
          <a:bodyPr wrap="none" rtlCol="0">
            <a:spAutoFit/>
          </a:bodyPr>
          <a:lstStyle/>
          <a:p>
            <a:r>
              <a:rPr lang="en-US" sz="4400"/>
              <a:t>HTTP</a:t>
            </a:r>
          </a:p>
        </p:txBody>
      </p:sp>
      <p:sp>
        <p:nvSpPr>
          <p:cNvPr id="7" name="TextBox 6">
            <a:extLst>
              <a:ext uri="{FF2B5EF4-FFF2-40B4-BE49-F238E27FC236}">
                <a16:creationId xmlns:a16="http://schemas.microsoft.com/office/drawing/2014/main" id="{B455B5B7-ADBE-C33A-FCBF-7890FADD465D}"/>
              </a:ext>
            </a:extLst>
          </p:cNvPr>
          <p:cNvSpPr txBox="1"/>
          <p:nvPr/>
        </p:nvSpPr>
        <p:spPr>
          <a:xfrm>
            <a:off x="1008669" y="2569236"/>
            <a:ext cx="4336329" cy="1569660"/>
          </a:xfrm>
          <a:prstGeom prst="rect">
            <a:avLst/>
          </a:prstGeom>
          <a:noFill/>
        </p:spPr>
        <p:txBody>
          <a:bodyPr wrap="square" rtlCol="0">
            <a:spAutoFit/>
          </a:bodyPr>
          <a:lstStyle/>
          <a:p>
            <a:r>
              <a:rPr lang="en-US" sz="2400"/>
              <a:t>HTTP is a formally defined set of rules for communication between a client (requester) and a server (responder)</a:t>
            </a:r>
          </a:p>
        </p:txBody>
      </p:sp>
      <p:sp>
        <p:nvSpPr>
          <p:cNvPr id="8" name="TextBox 7">
            <a:extLst>
              <a:ext uri="{FF2B5EF4-FFF2-40B4-BE49-F238E27FC236}">
                <a16:creationId xmlns:a16="http://schemas.microsoft.com/office/drawing/2014/main" id="{4BE54006-CCB0-BE1C-E15D-133E9BAC06F6}"/>
              </a:ext>
            </a:extLst>
          </p:cNvPr>
          <p:cNvSpPr txBox="1"/>
          <p:nvPr/>
        </p:nvSpPr>
        <p:spPr>
          <a:xfrm>
            <a:off x="1008668" y="4402123"/>
            <a:ext cx="4714215" cy="461665"/>
          </a:xfrm>
          <a:prstGeom prst="rect">
            <a:avLst/>
          </a:prstGeom>
          <a:noFill/>
        </p:spPr>
        <p:txBody>
          <a:bodyPr wrap="square" rtlCol="0">
            <a:spAutoFit/>
          </a:bodyPr>
          <a:lstStyle/>
          <a:p>
            <a:r>
              <a:rPr lang="en-US" sz="2400"/>
              <a:t>That’s really all you need to know</a:t>
            </a:r>
          </a:p>
        </p:txBody>
      </p:sp>
    </p:spTree>
    <p:extLst>
      <p:ext uri="{BB962C8B-B14F-4D97-AF65-F5344CB8AC3E}">
        <p14:creationId xmlns:p14="http://schemas.microsoft.com/office/powerpoint/2010/main" val="2235325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ACC79-6A90-4814-9563-AC3B3DA662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45FB9A-5FED-85F0-C4B2-9A6E80928E93}"/>
              </a:ext>
            </a:extLst>
          </p:cNvPr>
          <p:cNvSpPr txBox="1"/>
          <p:nvPr/>
        </p:nvSpPr>
        <p:spPr>
          <a:xfrm>
            <a:off x="594305" y="729733"/>
            <a:ext cx="4668576" cy="646331"/>
          </a:xfrm>
          <a:prstGeom prst="rect">
            <a:avLst/>
          </a:prstGeom>
          <a:noFill/>
        </p:spPr>
        <p:txBody>
          <a:bodyPr wrap="square">
            <a:spAutoFit/>
          </a:bodyPr>
          <a:lstStyle/>
          <a:p>
            <a:pPr algn="ctr">
              <a:buNone/>
            </a:pPr>
            <a:r>
              <a:rPr lang="en-US" sz="3600">
                <a:solidFill>
                  <a:srgbClr val="FFA521"/>
                </a:solidFill>
              </a:rPr>
              <a:t>What will you learn?</a:t>
            </a:r>
          </a:p>
        </p:txBody>
      </p:sp>
      <p:pic>
        <p:nvPicPr>
          <p:cNvPr id="10" name="Picture 9">
            <a:extLst>
              <a:ext uri="{FF2B5EF4-FFF2-40B4-BE49-F238E27FC236}">
                <a16:creationId xmlns:a16="http://schemas.microsoft.com/office/drawing/2014/main" id="{6341A691-FDD2-B979-547A-68043B3FF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88" y="2076597"/>
            <a:ext cx="4257675" cy="3590925"/>
          </a:xfrm>
          <a:prstGeom prst="rect">
            <a:avLst/>
          </a:prstGeom>
        </p:spPr>
      </p:pic>
      <p:sp>
        <p:nvSpPr>
          <p:cNvPr id="13" name="TextBox 12">
            <a:extLst>
              <a:ext uri="{FF2B5EF4-FFF2-40B4-BE49-F238E27FC236}">
                <a16:creationId xmlns:a16="http://schemas.microsoft.com/office/drawing/2014/main" id="{147F8F5A-9201-EDFF-F346-918D9923A44C}"/>
              </a:ext>
            </a:extLst>
          </p:cNvPr>
          <p:cNvSpPr txBox="1"/>
          <p:nvPr/>
        </p:nvSpPr>
        <p:spPr>
          <a:xfrm>
            <a:off x="6608190" y="920621"/>
            <a:ext cx="4183563" cy="4708981"/>
          </a:xfrm>
          <a:prstGeom prst="rect">
            <a:avLst/>
          </a:prstGeom>
          <a:noFill/>
        </p:spPr>
        <p:txBody>
          <a:bodyPr wrap="square">
            <a:spAutoFit/>
          </a:bodyPr>
          <a:lstStyle/>
          <a:p>
            <a:pPr marL="342900" indent="-342900">
              <a:buClr>
                <a:srgbClr val="FFA521"/>
              </a:buClr>
              <a:buFont typeface="Arial" panose="020B0604020202020204" pitchFamily="34" charset="0"/>
              <a:buChar char="•"/>
            </a:pPr>
            <a:r>
              <a:rPr lang="en-US" sz="2000"/>
              <a:t>Internet / Web / Domain / DNS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Browser</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Request / Response</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Static website / Dynamic website</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Front-end / Back-end</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Front-end technologies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Back-end technologies</a:t>
            </a:r>
          </a:p>
          <a:p>
            <a:pPr>
              <a:buClr>
                <a:srgbClr val="FFA521"/>
              </a:buClr>
            </a:pPr>
            <a:endParaRPr lang="ka-GE" sz="2000"/>
          </a:p>
          <a:p>
            <a:pPr marL="342900" indent="-342900">
              <a:buClr>
                <a:srgbClr val="FFA521"/>
              </a:buClr>
              <a:buFont typeface="Arial" panose="020B0604020202020204" pitchFamily="34" charset="0"/>
              <a:buChar char="•"/>
            </a:pPr>
            <a:r>
              <a:rPr lang="en-US" sz="2000"/>
              <a:t>Introduction to HTML</a:t>
            </a:r>
            <a:endParaRPr lang="ka-GE" sz="2000"/>
          </a:p>
        </p:txBody>
      </p:sp>
    </p:spTree>
    <p:extLst>
      <p:ext uri="{BB962C8B-B14F-4D97-AF65-F5344CB8AC3E}">
        <p14:creationId xmlns:p14="http://schemas.microsoft.com/office/powerpoint/2010/main" val="232009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A63A1-800E-0B02-0585-0AF19205BBC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F92937C-C9FE-DE90-6530-B52A53F2DC8C}"/>
              </a:ext>
            </a:extLst>
          </p:cNvPr>
          <p:cNvSpPr txBox="1"/>
          <p:nvPr/>
        </p:nvSpPr>
        <p:spPr>
          <a:xfrm>
            <a:off x="970769" y="2976595"/>
            <a:ext cx="10350631" cy="461665"/>
          </a:xfrm>
          <a:prstGeom prst="rect">
            <a:avLst/>
          </a:prstGeom>
          <a:noFill/>
        </p:spPr>
        <p:txBody>
          <a:bodyPr wrap="square">
            <a:spAutoFit/>
          </a:bodyPr>
          <a:lstStyle/>
          <a:p>
            <a:pPr algn="ctr"/>
            <a:r>
              <a:rPr lang="en-US" sz="2400"/>
              <a:t>In the communication process, there are two parties: the </a:t>
            </a:r>
            <a:r>
              <a:rPr lang="en-US" sz="2400" i="1" u="sng"/>
              <a:t>client</a:t>
            </a:r>
            <a:r>
              <a:rPr lang="en-US" sz="2400"/>
              <a:t> and the </a:t>
            </a:r>
            <a:r>
              <a:rPr lang="en-US" sz="2400" i="1" u="sng"/>
              <a:t>server</a:t>
            </a:r>
          </a:p>
        </p:txBody>
      </p:sp>
    </p:spTree>
    <p:extLst>
      <p:ext uri="{BB962C8B-B14F-4D97-AF65-F5344CB8AC3E}">
        <p14:creationId xmlns:p14="http://schemas.microsoft.com/office/powerpoint/2010/main" val="175815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835A-F7DC-1BAC-CC24-7E40DBC6EF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21BAC0-1E54-6799-AF09-D2BC26EAFA11}"/>
              </a:ext>
            </a:extLst>
          </p:cNvPr>
          <p:cNvSpPr txBox="1"/>
          <p:nvPr/>
        </p:nvSpPr>
        <p:spPr>
          <a:xfrm>
            <a:off x="970769" y="2976595"/>
            <a:ext cx="10350631" cy="461665"/>
          </a:xfrm>
          <a:prstGeom prst="rect">
            <a:avLst/>
          </a:prstGeom>
          <a:noFill/>
        </p:spPr>
        <p:txBody>
          <a:bodyPr wrap="square">
            <a:spAutoFit/>
          </a:bodyPr>
          <a:lstStyle/>
          <a:p>
            <a:pPr algn="ctr"/>
            <a:r>
              <a:rPr lang="en-US" sz="2400"/>
              <a:t>In the communication process, there are two parties: the </a:t>
            </a:r>
            <a:r>
              <a:rPr lang="en-US" sz="2400" i="1" u="sng"/>
              <a:t>client</a:t>
            </a:r>
            <a:r>
              <a:rPr lang="en-US" sz="2400"/>
              <a:t> and the </a:t>
            </a:r>
            <a:r>
              <a:rPr lang="en-US" sz="2400" i="1" u="sng"/>
              <a:t>server</a:t>
            </a:r>
          </a:p>
        </p:txBody>
      </p:sp>
      <p:pic>
        <p:nvPicPr>
          <p:cNvPr id="11" name="Picture 10">
            <a:extLst>
              <a:ext uri="{FF2B5EF4-FFF2-40B4-BE49-F238E27FC236}">
                <a16:creationId xmlns:a16="http://schemas.microsoft.com/office/drawing/2014/main" id="{31E6A084-0C61-C45C-CFA7-75BB09D6E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2" y="3584882"/>
            <a:ext cx="3818838" cy="2776152"/>
          </a:xfrm>
          <a:prstGeom prst="rect">
            <a:avLst/>
          </a:prstGeom>
        </p:spPr>
      </p:pic>
      <p:pic>
        <p:nvPicPr>
          <p:cNvPr id="13" name="Picture 12">
            <a:extLst>
              <a:ext uri="{FF2B5EF4-FFF2-40B4-BE49-F238E27FC236}">
                <a16:creationId xmlns:a16="http://schemas.microsoft.com/office/drawing/2014/main" id="{6B646E3D-2307-EF33-9B67-72C82584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28" y="1789537"/>
            <a:ext cx="5320940" cy="2176477"/>
          </a:xfrm>
          <a:prstGeom prst="rect">
            <a:avLst/>
          </a:prstGeom>
        </p:spPr>
      </p:pic>
      <p:sp>
        <p:nvSpPr>
          <p:cNvPr id="14" name="TextBox 13">
            <a:extLst>
              <a:ext uri="{FF2B5EF4-FFF2-40B4-BE49-F238E27FC236}">
                <a16:creationId xmlns:a16="http://schemas.microsoft.com/office/drawing/2014/main" id="{6E149180-FD71-E803-C6B9-13CECF1AB313}"/>
              </a:ext>
            </a:extLst>
          </p:cNvPr>
          <p:cNvSpPr txBox="1"/>
          <p:nvPr/>
        </p:nvSpPr>
        <p:spPr>
          <a:xfrm>
            <a:off x="2109415" y="2266496"/>
            <a:ext cx="2443731" cy="707886"/>
          </a:xfrm>
          <a:prstGeom prst="rect">
            <a:avLst/>
          </a:prstGeom>
          <a:noFill/>
        </p:spPr>
        <p:txBody>
          <a:bodyPr wrap="square" rtlCol="0">
            <a:spAutoFit/>
          </a:bodyPr>
          <a:lstStyle/>
          <a:p>
            <a:r>
              <a:rPr lang="en-US" sz="2000" b="1">
                <a:solidFill>
                  <a:schemeClr val="bg1"/>
                </a:solidFill>
              </a:rPr>
              <a:t>I need the necessary files to render the UI</a:t>
            </a:r>
          </a:p>
        </p:txBody>
      </p:sp>
      <p:pic>
        <p:nvPicPr>
          <p:cNvPr id="16" name="Picture 15">
            <a:extLst>
              <a:ext uri="{FF2B5EF4-FFF2-40B4-BE49-F238E27FC236}">
                <a16:creationId xmlns:a16="http://schemas.microsoft.com/office/drawing/2014/main" id="{1BA2DBEC-3B6B-7E93-69AE-DD5AE16F8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336" y="4062952"/>
            <a:ext cx="3349232" cy="2243505"/>
          </a:xfrm>
          <a:prstGeom prst="rect">
            <a:avLst/>
          </a:prstGeom>
        </p:spPr>
      </p:pic>
      <p:pic>
        <p:nvPicPr>
          <p:cNvPr id="18" name="Picture 17">
            <a:extLst>
              <a:ext uri="{FF2B5EF4-FFF2-40B4-BE49-F238E27FC236}">
                <a16:creationId xmlns:a16="http://schemas.microsoft.com/office/drawing/2014/main" id="{023BD7DC-746F-CA71-0E71-2D7FF01B7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341" y="2419278"/>
            <a:ext cx="4338421" cy="2019443"/>
          </a:xfrm>
          <a:prstGeom prst="rect">
            <a:avLst/>
          </a:prstGeom>
        </p:spPr>
      </p:pic>
      <p:sp>
        <p:nvSpPr>
          <p:cNvPr id="19" name="TextBox 18">
            <a:extLst>
              <a:ext uri="{FF2B5EF4-FFF2-40B4-BE49-F238E27FC236}">
                <a16:creationId xmlns:a16="http://schemas.microsoft.com/office/drawing/2014/main" id="{8CCF7565-19C6-5D17-A781-1F65D2842D35}"/>
              </a:ext>
            </a:extLst>
          </p:cNvPr>
          <p:cNvSpPr txBox="1"/>
          <p:nvPr/>
        </p:nvSpPr>
        <p:spPr>
          <a:xfrm rot="481970">
            <a:off x="6363188" y="3034861"/>
            <a:ext cx="2297958" cy="707886"/>
          </a:xfrm>
          <a:prstGeom prst="rect">
            <a:avLst/>
          </a:prstGeom>
          <a:noFill/>
        </p:spPr>
        <p:txBody>
          <a:bodyPr wrap="square" rtlCol="0">
            <a:spAutoFit/>
          </a:bodyPr>
          <a:lstStyle/>
          <a:p>
            <a:r>
              <a:rPr lang="en-US" sz="2000" b="1">
                <a:solidFill>
                  <a:schemeClr val="bg1"/>
                </a:solidFill>
              </a:rPr>
              <a:t>Hey, I have exactly those files</a:t>
            </a:r>
          </a:p>
        </p:txBody>
      </p:sp>
      <p:sp>
        <p:nvSpPr>
          <p:cNvPr id="5" name="Scroll: Vertical 4">
            <a:extLst>
              <a:ext uri="{FF2B5EF4-FFF2-40B4-BE49-F238E27FC236}">
                <a16:creationId xmlns:a16="http://schemas.microsoft.com/office/drawing/2014/main" id="{21DF722A-07B1-A5D9-B5F8-51BE309CD092}"/>
              </a:ext>
            </a:extLst>
          </p:cNvPr>
          <p:cNvSpPr/>
          <p:nvPr/>
        </p:nvSpPr>
        <p:spPr>
          <a:xfrm>
            <a:off x="3805970" y="5080813"/>
            <a:ext cx="1175748" cy="1077444"/>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chemeClr val="bg1"/>
                </a:solidFill>
              </a:rPr>
              <a:t>Client</a:t>
            </a:r>
          </a:p>
        </p:txBody>
      </p:sp>
      <p:sp>
        <p:nvSpPr>
          <p:cNvPr id="6" name="Scroll: Vertical 5">
            <a:extLst>
              <a:ext uri="{FF2B5EF4-FFF2-40B4-BE49-F238E27FC236}">
                <a16:creationId xmlns:a16="http://schemas.microsoft.com/office/drawing/2014/main" id="{82CB1E7B-E465-5BC6-500D-1E15DD995627}"/>
              </a:ext>
            </a:extLst>
          </p:cNvPr>
          <p:cNvSpPr/>
          <p:nvPr/>
        </p:nvSpPr>
        <p:spPr>
          <a:xfrm>
            <a:off x="7445588" y="5080813"/>
            <a:ext cx="1175748" cy="1077444"/>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a:solidFill>
                  <a:schemeClr val="bg1"/>
                </a:solidFill>
              </a:rPr>
              <a:t>Server</a:t>
            </a:r>
          </a:p>
        </p:txBody>
      </p:sp>
    </p:spTree>
    <p:extLst>
      <p:ext uri="{BB962C8B-B14F-4D97-AF65-F5344CB8AC3E}">
        <p14:creationId xmlns:p14="http://schemas.microsoft.com/office/powerpoint/2010/main" val="78345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59259E-6 L -0.00417 -0.38727 " pathEditMode="relative" rAng="0" ptsTypes="AA">
                                      <p:cBhvr>
                                        <p:cTn id="6" dur="2000" fill="hold"/>
                                        <p:tgtEl>
                                          <p:spTgt spid="4"/>
                                        </p:tgtEl>
                                        <p:attrNameLst>
                                          <p:attrName>ppt_x</p:attrName>
                                          <p:attrName>ppt_y</p:attrName>
                                        </p:attrNameLst>
                                      </p:cBhvr>
                                      <p:rCtr x="-208" y="-1937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9" grpId="0"/>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EC406-BA1B-B6BA-EB27-0252F5F69F15}"/>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A1C16743-5679-4315-A755-E214E624363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6D1EA06A-B9A0-49D0-13F0-E241021A7894}"/>
              </a:ext>
            </a:extLst>
          </p:cNvPr>
          <p:cNvPicPr>
            <a:picLocks noChangeAspect="1"/>
          </p:cNvPicPr>
          <p:nvPr/>
        </p:nvPicPr>
        <p:blipFill>
          <a:blip r:embed="rId2"/>
          <a:stretch>
            <a:fillRect/>
          </a:stretch>
        </p:blipFill>
        <p:spPr>
          <a:xfrm>
            <a:off x="155444" y="4689736"/>
            <a:ext cx="2323805" cy="2323805"/>
          </a:xfrm>
          <a:prstGeom prst="rect">
            <a:avLst/>
          </a:prstGeom>
        </p:spPr>
      </p:pic>
      <p:pic>
        <p:nvPicPr>
          <p:cNvPr id="14" name="Picture 13">
            <a:extLst>
              <a:ext uri="{FF2B5EF4-FFF2-40B4-BE49-F238E27FC236}">
                <a16:creationId xmlns:a16="http://schemas.microsoft.com/office/drawing/2014/main" id="{373D8721-EE08-566B-25E2-76A8C648DA73}"/>
              </a:ext>
            </a:extLst>
          </p:cNvPr>
          <p:cNvPicPr>
            <a:picLocks noChangeAspect="1"/>
          </p:cNvPicPr>
          <p:nvPr/>
        </p:nvPicPr>
        <p:blipFill>
          <a:blip r:embed="rId3"/>
          <a:stretch>
            <a:fillRect/>
          </a:stretch>
        </p:blipFill>
        <p:spPr>
          <a:xfrm>
            <a:off x="1213504" y="3419904"/>
            <a:ext cx="2868301" cy="1233678"/>
          </a:xfrm>
          <a:prstGeom prst="rect">
            <a:avLst/>
          </a:prstGeom>
        </p:spPr>
      </p:pic>
      <p:pic>
        <p:nvPicPr>
          <p:cNvPr id="16" name="Picture 15">
            <a:extLst>
              <a:ext uri="{FF2B5EF4-FFF2-40B4-BE49-F238E27FC236}">
                <a16:creationId xmlns:a16="http://schemas.microsoft.com/office/drawing/2014/main" id="{3F751ADF-DC43-E256-3737-4CC6D131C618}"/>
              </a:ext>
            </a:extLst>
          </p:cNvPr>
          <p:cNvPicPr>
            <a:picLocks noChangeAspect="1"/>
          </p:cNvPicPr>
          <p:nvPr/>
        </p:nvPicPr>
        <p:blipFill>
          <a:blip r:embed="rId4"/>
          <a:stretch>
            <a:fillRect/>
          </a:stretch>
        </p:blipFill>
        <p:spPr>
          <a:xfrm>
            <a:off x="2018916" y="3908137"/>
            <a:ext cx="1257475" cy="257211"/>
          </a:xfrm>
          <a:prstGeom prst="rect">
            <a:avLst/>
          </a:prstGeom>
        </p:spPr>
      </p:pic>
      <p:sp>
        <p:nvSpPr>
          <p:cNvPr id="17" name="TextBox 16">
            <a:extLst>
              <a:ext uri="{FF2B5EF4-FFF2-40B4-BE49-F238E27FC236}">
                <a16:creationId xmlns:a16="http://schemas.microsoft.com/office/drawing/2014/main" id="{4931877C-8DE3-7A74-49C7-10239CD269E6}"/>
              </a:ext>
            </a:extLst>
          </p:cNvPr>
          <p:cNvSpPr txBox="1"/>
          <p:nvPr/>
        </p:nvSpPr>
        <p:spPr>
          <a:xfrm>
            <a:off x="1649690" y="3584971"/>
            <a:ext cx="2234153" cy="646331"/>
          </a:xfrm>
          <a:prstGeom prst="rect">
            <a:avLst/>
          </a:prstGeom>
          <a:noFill/>
        </p:spPr>
        <p:txBody>
          <a:bodyPr wrap="square" rtlCol="0">
            <a:spAutoFit/>
          </a:bodyPr>
          <a:lstStyle/>
          <a:p>
            <a:r>
              <a:rPr lang="en-US">
                <a:solidFill>
                  <a:schemeClr val="bg1"/>
                </a:solidFill>
              </a:rPr>
              <a:t>How is this data physically accessible?</a:t>
            </a:r>
          </a:p>
        </p:txBody>
      </p:sp>
      <p:pic>
        <p:nvPicPr>
          <p:cNvPr id="20" name="Picture 19">
            <a:extLst>
              <a:ext uri="{FF2B5EF4-FFF2-40B4-BE49-F238E27FC236}">
                <a16:creationId xmlns:a16="http://schemas.microsoft.com/office/drawing/2014/main" id="{75EEEB1D-091A-537A-063D-94D3E6CFFBBA}"/>
              </a:ext>
            </a:extLst>
          </p:cNvPr>
          <p:cNvPicPr>
            <a:picLocks noChangeAspect="1"/>
          </p:cNvPicPr>
          <p:nvPr/>
        </p:nvPicPr>
        <p:blipFill>
          <a:blip r:embed="rId5"/>
          <a:stretch>
            <a:fillRect/>
          </a:stretch>
        </p:blipFill>
        <p:spPr>
          <a:xfrm>
            <a:off x="7145519" y="1376318"/>
            <a:ext cx="5046482" cy="5469800"/>
          </a:xfrm>
          <a:prstGeom prst="rect">
            <a:avLst/>
          </a:prstGeom>
        </p:spPr>
      </p:pic>
      <p:pic>
        <p:nvPicPr>
          <p:cNvPr id="22" name="Picture 21">
            <a:extLst>
              <a:ext uri="{FF2B5EF4-FFF2-40B4-BE49-F238E27FC236}">
                <a16:creationId xmlns:a16="http://schemas.microsoft.com/office/drawing/2014/main" id="{47C6BBEA-A62C-3EE1-6727-0EF429767D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417" y="615443"/>
            <a:ext cx="3231332" cy="1840200"/>
          </a:xfrm>
          <a:prstGeom prst="rect">
            <a:avLst/>
          </a:prstGeom>
        </p:spPr>
      </p:pic>
    </p:spTree>
    <p:extLst>
      <p:ext uri="{BB962C8B-B14F-4D97-AF65-F5344CB8AC3E}">
        <p14:creationId xmlns:p14="http://schemas.microsoft.com/office/powerpoint/2010/main" val="120867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righ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583E4-0DE4-CF84-22F6-98E5CA4FB296}"/>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BB7AF96A-E5CE-62A8-6AA1-ED9789DD729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1C6F43B8-255E-ED23-048D-53471CADF16E}"/>
              </a:ext>
            </a:extLst>
          </p:cNvPr>
          <p:cNvPicPr>
            <a:picLocks noChangeAspect="1"/>
          </p:cNvPicPr>
          <p:nvPr/>
        </p:nvPicPr>
        <p:blipFill>
          <a:blip r:embed="rId2"/>
          <a:stretch>
            <a:fillRect/>
          </a:stretch>
        </p:blipFill>
        <p:spPr>
          <a:xfrm>
            <a:off x="155444" y="4689737"/>
            <a:ext cx="2323805" cy="2323804"/>
          </a:xfrm>
          <a:prstGeom prst="rect">
            <a:avLst/>
          </a:prstGeom>
        </p:spPr>
      </p:pic>
      <p:pic>
        <p:nvPicPr>
          <p:cNvPr id="14" name="Picture 13">
            <a:extLst>
              <a:ext uri="{FF2B5EF4-FFF2-40B4-BE49-F238E27FC236}">
                <a16:creationId xmlns:a16="http://schemas.microsoft.com/office/drawing/2014/main" id="{0B6BA469-05ED-89F0-9456-AB4398DA495E}"/>
              </a:ext>
            </a:extLst>
          </p:cNvPr>
          <p:cNvPicPr>
            <a:picLocks noChangeAspect="1"/>
          </p:cNvPicPr>
          <p:nvPr/>
        </p:nvPicPr>
        <p:blipFill>
          <a:blip r:embed="rId3"/>
          <a:stretch>
            <a:fillRect/>
          </a:stretch>
        </p:blipFill>
        <p:spPr>
          <a:xfrm>
            <a:off x="1213505" y="3967266"/>
            <a:ext cx="1595684" cy="686316"/>
          </a:xfrm>
          <a:prstGeom prst="rect">
            <a:avLst/>
          </a:prstGeom>
        </p:spPr>
      </p:pic>
      <p:pic>
        <p:nvPicPr>
          <p:cNvPr id="24" name="Picture 23">
            <a:extLst>
              <a:ext uri="{FF2B5EF4-FFF2-40B4-BE49-F238E27FC236}">
                <a16:creationId xmlns:a16="http://schemas.microsoft.com/office/drawing/2014/main" id="{A9B49330-D682-92B1-80C4-9DA67D44F47A}"/>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4" name="Picture 3">
            <a:extLst>
              <a:ext uri="{FF2B5EF4-FFF2-40B4-BE49-F238E27FC236}">
                <a16:creationId xmlns:a16="http://schemas.microsoft.com/office/drawing/2014/main" id="{FCC5154A-5E27-0205-C2BF-B5172D94ABD0}"/>
              </a:ext>
            </a:extLst>
          </p:cNvPr>
          <p:cNvPicPr>
            <a:picLocks noChangeAspect="1"/>
          </p:cNvPicPr>
          <p:nvPr/>
        </p:nvPicPr>
        <p:blipFill>
          <a:blip r:embed="rId3"/>
          <a:stretch>
            <a:fillRect/>
          </a:stretch>
        </p:blipFill>
        <p:spPr>
          <a:xfrm>
            <a:off x="7503736" y="595910"/>
            <a:ext cx="3635939" cy="2260428"/>
          </a:xfrm>
          <a:prstGeom prst="rect">
            <a:avLst/>
          </a:prstGeom>
        </p:spPr>
      </p:pic>
      <p:pic>
        <p:nvPicPr>
          <p:cNvPr id="10" name="Picture 9">
            <a:extLst>
              <a:ext uri="{FF2B5EF4-FFF2-40B4-BE49-F238E27FC236}">
                <a16:creationId xmlns:a16="http://schemas.microsoft.com/office/drawing/2014/main" id="{BE216BE2-D27C-BE28-19D1-AFEB66197094}"/>
              </a:ext>
            </a:extLst>
          </p:cNvPr>
          <p:cNvPicPr>
            <a:picLocks noChangeAspect="1"/>
          </p:cNvPicPr>
          <p:nvPr/>
        </p:nvPicPr>
        <p:blipFill>
          <a:blip r:embed="rId5"/>
          <a:stretch>
            <a:fillRect/>
          </a:stretch>
        </p:blipFill>
        <p:spPr>
          <a:xfrm>
            <a:off x="8530572" y="1585467"/>
            <a:ext cx="1543265" cy="485843"/>
          </a:xfrm>
          <a:prstGeom prst="rect">
            <a:avLst/>
          </a:prstGeom>
        </p:spPr>
      </p:pic>
      <p:sp>
        <p:nvSpPr>
          <p:cNvPr id="11" name="TextBox 10">
            <a:extLst>
              <a:ext uri="{FF2B5EF4-FFF2-40B4-BE49-F238E27FC236}">
                <a16:creationId xmlns:a16="http://schemas.microsoft.com/office/drawing/2014/main" id="{45653FCA-67F4-1E40-34D4-AF4842106333}"/>
              </a:ext>
            </a:extLst>
          </p:cNvPr>
          <p:cNvSpPr txBox="1"/>
          <p:nvPr/>
        </p:nvSpPr>
        <p:spPr>
          <a:xfrm>
            <a:off x="7842876" y="708304"/>
            <a:ext cx="3212183" cy="1754326"/>
          </a:xfrm>
          <a:prstGeom prst="rect">
            <a:avLst/>
          </a:prstGeom>
          <a:noFill/>
        </p:spPr>
        <p:txBody>
          <a:bodyPr wrap="square">
            <a:spAutoFit/>
          </a:bodyPr>
          <a:lstStyle/>
          <a:p>
            <a:r>
              <a:rPr lang="en-US">
                <a:solidFill>
                  <a:schemeClr val="bg1"/>
                </a:solidFill>
              </a:rPr>
              <a:t>The browser is the software that operates based on Web standards and turns Web information into an accessible and interactive experience for the user</a:t>
            </a:r>
          </a:p>
        </p:txBody>
      </p:sp>
    </p:spTree>
    <p:extLst>
      <p:ext uri="{BB962C8B-B14F-4D97-AF65-F5344CB8AC3E}">
        <p14:creationId xmlns:p14="http://schemas.microsoft.com/office/powerpoint/2010/main" val="1282883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83403-FDD9-0B50-CA3F-F427B4342EA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68384AE-41A1-BC69-4CB2-2371D42A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75" y="2797404"/>
            <a:ext cx="4452636" cy="2717571"/>
          </a:xfrm>
          <a:prstGeom prst="rect">
            <a:avLst/>
          </a:prstGeom>
        </p:spPr>
      </p:pic>
      <p:sp>
        <p:nvSpPr>
          <p:cNvPr id="7" name="TextBox 6">
            <a:extLst>
              <a:ext uri="{FF2B5EF4-FFF2-40B4-BE49-F238E27FC236}">
                <a16:creationId xmlns:a16="http://schemas.microsoft.com/office/drawing/2014/main" id="{155F649C-D5E3-2625-44E2-EC054DA01B57}"/>
              </a:ext>
            </a:extLst>
          </p:cNvPr>
          <p:cNvSpPr txBox="1"/>
          <p:nvPr/>
        </p:nvSpPr>
        <p:spPr>
          <a:xfrm>
            <a:off x="594305" y="1019859"/>
            <a:ext cx="4668576" cy="646331"/>
          </a:xfrm>
          <a:prstGeom prst="rect">
            <a:avLst/>
          </a:prstGeom>
          <a:noFill/>
        </p:spPr>
        <p:txBody>
          <a:bodyPr wrap="square">
            <a:spAutoFit/>
          </a:bodyPr>
          <a:lstStyle/>
          <a:p>
            <a:pPr algn="ctr">
              <a:buNone/>
            </a:pPr>
            <a:r>
              <a:rPr lang="en-US" sz="3600">
                <a:solidFill>
                  <a:srgbClr val="FFA521"/>
                </a:solidFill>
              </a:rPr>
              <a:t>What is Browser?</a:t>
            </a:r>
          </a:p>
        </p:txBody>
      </p:sp>
      <p:sp>
        <p:nvSpPr>
          <p:cNvPr id="9" name="TextBox 8">
            <a:extLst>
              <a:ext uri="{FF2B5EF4-FFF2-40B4-BE49-F238E27FC236}">
                <a16:creationId xmlns:a16="http://schemas.microsoft.com/office/drawing/2014/main" id="{24781D77-A8FE-C0AF-6584-58D5782DCB06}"/>
              </a:ext>
            </a:extLst>
          </p:cNvPr>
          <p:cNvSpPr txBox="1"/>
          <p:nvPr/>
        </p:nvSpPr>
        <p:spPr>
          <a:xfrm>
            <a:off x="7063033" y="1019859"/>
            <a:ext cx="3721231" cy="830997"/>
          </a:xfrm>
          <a:prstGeom prst="rect">
            <a:avLst/>
          </a:prstGeom>
          <a:noFill/>
        </p:spPr>
        <p:txBody>
          <a:bodyPr wrap="square">
            <a:spAutoFit/>
          </a:bodyPr>
          <a:lstStyle/>
          <a:p>
            <a:pPr>
              <a:buNone/>
            </a:pPr>
            <a:r>
              <a:rPr lang="en-US" sz="2400"/>
              <a:t>The browser is software that has the ability to</a:t>
            </a:r>
            <a:r>
              <a:rPr lang="ka-GE" sz="2400"/>
              <a:t>:</a:t>
            </a:r>
            <a:endParaRPr lang="en-US" sz="2400"/>
          </a:p>
        </p:txBody>
      </p:sp>
      <p:sp>
        <p:nvSpPr>
          <p:cNvPr id="11" name="TextBox 10">
            <a:extLst>
              <a:ext uri="{FF2B5EF4-FFF2-40B4-BE49-F238E27FC236}">
                <a16:creationId xmlns:a16="http://schemas.microsoft.com/office/drawing/2014/main" id="{58F0EF10-2D7D-8C5C-D98D-A73C6DE0FBDA}"/>
              </a:ext>
            </a:extLst>
          </p:cNvPr>
          <p:cNvSpPr txBox="1"/>
          <p:nvPr/>
        </p:nvSpPr>
        <p:spPr>
          <a:xfrm>
            <a:off x="8071702" y="2335739"/>
            <a:ext cx="2382624" cy="523220"/>
          </a:xfrm>
          <a:prstGeom prst="rect">
            <a:avLst/>
          </a:prstGeom>
          <a:noFill/>
        </p:spPr>
        <p:txBody>
          <a:bodyPr wrap="square">
            <a:spAutoFit/>
          </a:bodyPr>
          <a:lstStyle/>
          <a:p>
            <a:r>
              <a:rPr lang="en-US" sz="2800"/>
              <a:t>Request</a:t>
            </a:r>
            <a:endParaRPr lang="ka-GE" sz="2800"/>
          </a:p>
        </p:txBody>
      </p:sp>
      <p:sp>
        <p:nvSpPr>
          <p:cNvPr id="15" name="Oval 14">
            <a:extLst>
              <a:ext uri="{FF2B5EF4-FFF2-40B4-BE49-F238E27FC236}">
                <a16:creationId xmlns:a16="http://schemas.microsoft.com/office/drawing/2014/main" id="{6270FC21-B5B2-46B9-AE9E-A1167A4FD09E}"/>
              </a:ext>
            </a:extLst>
          </p:cNvPr>
          <p:cNvSpPr/>
          <p:nvPr/>
        </p:nvSpPr>
        <p:spPr>
          <a:xfrm>
            <a:off x="7063032" y="4878968"/>
            <a:ext cx="553825" cy="56531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600">
              <a:solidFill>
                <a:schemeClr val="bg1"/>
              </a:solidFill>
            </a:endParaRPr>
          </a:p>
        </p:txBody>
      </p:sp>
      <p:sp>
        <p:nvSpPr>
          <p:cNvPr id="16" name="TextBox 15">
            <a:extLst>
              <a:ext uri="{FF2B5EF4-FFF2-40B4-BE49-F238E27FC236}">
                <a16:creationId xmlns:a16="http://schemas.microsoft.com/office/drawing/2014/main" id="{4A2A35EF-6B28-A1BF-E440-BB5D3F0D2894}"/>
              </a:ext>
            </a:extLst>
          </p:cNvPr>
          <p:cNvSpPr txBox="1"/>
          <p:nvPr/>
        </p:nvSpPr>
        <p:spPr>
          <a:xfrm>
            <a:off x="7168262" y="4878968"/>
            <a:ext cx="343364" cy="461665"/>
          </a:xfrm>
          <a:prstGeom prst="rect">
            <a:avLst/>
          </a:prstGeom>
          <a:noFill/>
        </p:spPr>
        <p:txBody>
          <a:bodyPr wrap="none" rtlCol="0">
            <a:spAutoFit/>
          </a:bodyPr>
          <a:lstStyle/>
          <a:p>
            <a:r>
              <a:rPr lang="en-US" sz="2400">
                <a:solidFill>
                  <a:schemeClr val="bg1"/>
                </a:solidFill>
              </a:rPr>
              <a:t>4</a:t>
            </a:r>
            <a:endParaRPr lang="en-US">
              <a:solidFill>
                <a:schemeClr val="bg1"/>
              </a:solidFill>
            </a:endParaRPr>
          </a:p>
        </p:txBody>
      </p:sp>
      <p:sp>
        <p:nvSpPr>
          <p:cNvPr id="17" name="Oval 16">
            <a:extLst>
              <a:ext uri="{FF2B5EF4-FFF2-40B4-BE49-F238E27FC236}">
                <a16:creationId xmlns:a16="http://schemas.microsoft.com/office/drawing/2014/main" id="{B9111210-66A9-75AA-C26A-E80278702EA0}"/>
              </a:ext>
            </a:extLst>
          </p:cNvPr>
          <p:cNvSpPr/>
          <p:nvPr/>
        </p:nvSpPr>
        <p:spPr>
          <a:xfrm>
            <a:off x="7063032" y="4013274"/>
            <a:ext cx="553825" cy="56531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600">
              <a:solidFill>
                <a:schemeClr val="bg1"/>
              </a:solidFill>
            </a:endParaRPr>
          </a:p>
        </p:txBody>
      </p:sp>
      <p:sp>
        <p:nvSpPr>
          <p:cNvPr id="18" name="TextBox 17">
            <a:extLst>
              <a:ext uri="{FF2B5EF4-FFF2-40B4-BE49-F238E27FC236}">
                <a16:creationId xmlns:a16="http://schemas.microsoft.com/office/drawing/2014/main" id="{1786BD64-632B-0407-82E2-0D5C020E2F53}"/>
              </a:ext>
            </a:extLst>
          </p:cNvPr>
          <p:cNvSpPr txBox="1"/>
          <p:nvPr/>
        </p:nvSpPr>
        <p:spPr>
          <a:xfrm>
            <a:off x="7187498" y="4036281"/>
            <a:ext cx="324128" cy="461665"/>
          </a:xfrm>
          <a:prstGeom prst="rect">
            <a:avLst/>
          </a:prstGeom>
          <a:noFill/>
        </p:spPr>
        <p:txBody>
          <a:bodyPr wrap="none" rtlCol="0">
            <a:spAutoFit/>
          </a:bodyPr>
          <a:lstStyle/>
          <a:p>
            <a:r>
              <a:rPr lang="en-US" sz="2400">
                <a:solidFill>
                  <a:schemeClr val="bg1"/>
                </a:solidFill>
              </a:rPr>
              <a:t>3</a:t>
            </a:r>
            <a:endParaRPr lang="en-US">
              <a:solidFill>
                <a:schemeClr val="bg1"/>
              </a:solidFill>
            </a:endParaRPr>
          </a:p>
        </p:txBody>
      </p:sp>
      <p:sp>
        <p:nvSpPr>
          <p:cNvPr id="19" name="Oval 18">
            <a:extLst>
              <a:ext uri="{FF2B5EF4-FFF2-40B4-BE49-F238E27FC236}">
                <a16:creationId xmlns:a16="http://schemas.microsoft.com/office/drawing/2014/main" id="{E44C3228-3E8F-98FB-6B99-A727F949E0B9}"/>
              </a:ext>
            </a:extLst>
          </p:cNvPr>
          <p:cNvSpPr/>
          <p:nvPr/>
        </p:nvSpPr>
        <p:spPr>
          <a:xfrm>
            <a:off x="7063032" y="3126550"/>
            <a:ext cx="553825" cy="56531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600">
              <a:solidFill>
                <a:schemeClr val="bg1"/>
              </a:solidFill>
            </a:endParaRPr>
          </a:p>
        </p:txBody>
      </p:sp>
      <p:sp>
        <p:nvSpPr>
          <p:cNvPr id="20" name="TextBox 19">
            <a:extLst>
              <a:ext uri="{FF2B5EF4-FFF2-40B4-BE49-F238E27FC236}">
                <a16:creationId xmlns:a16="http://schemas.microsoft.com/office/drawing/2014/main" id="{D0730A1D-4971-22F8-695E-C7C3A4178037}"/>
              </a:ext>
            </a:extLst>
          </p:cNvPr>
          <p:cNvSpPr txBox="1"/>
          <p:nvPr/>
        </p:nvSpPr>
        <p:spPr>
          <a:xfrm>
            <a:off x="7179484" y="3160814"/>
            <a:ext cx="341760" cy="461665"/>
          </a:xfrm>
          <a:prstGeom prst="rect">
            <a:avLst/>
          </a:prstGeom>
          <a:noFill/>
        </p:spPr>
        <p:txBody>
          <a:bodyPr wrap="none" rtlCol="0">
            <a:spAutoFit/>
          </a:bodyPr>
          <a:lstStyle/>
          <a:p>
            <a:r>
              <a:rPr lang="en-US" sz="2400">
                <a:solidFill>
                  <a:schemeClr val="bg1"/>
                </a:solidFill>
              </a:rPr>
              <a:t>2</a:t>
            </a:r>
            <a:endParaRPr lang="en-US">
              <a:solidFill>
                <a:schemeClr val="bg1"/>
              </a:solidFill>
            </a:endParaRPr>
          </a:p>
        </p:txBody>
      </p:sp>
      <p:sp>
        <p:nvSpPr>
          <p:cNvPr id="21" name="Oval 20">
            <a:extLst>
              <a:ext uri="{FF2B5EF4-FFF2-40B4-BE49-F238E27FC236}">
                <a16:creationId xmlns:a16="http://schemas.microsoft.com/office/drawing/2014/main" id="{35B126D7-2BF7-8615-2721-6CCD34A7FD61}"/>
              </a:ext>
            </a:extLst>
          </p:cNvPr>
          <p:cNvSpPr/>
          <p:nvPr/>
        </p:nvSpPr>
        <p:spPr>
          <a:xfrm>
            <a:off x="7063032" y="2295120"/>
            <a:ext cx="553825" cy="56531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3600">
              <a:solidFill>
                <a:schemeClr val="bg1"/>
              </a:solidFill>
            </a:endParaRPr>
          </a:p>
        </p:txBody>
      </p:sp>
      <p:sp>
        <p:nvSpPr>
          <p:cNvPr id="22" name="TextBox 21">
            <a:extLst>
              <a:ext uri="{FF2B5EF4-FFF2-40B4-BE49-F238E27FC236}">
                <a16:creationId xmlns:a16="http://schemas.microsoft.com/office/drawing/2014/main" id="{D2B232A1-EC0E-4B46-5DDC-F2E3BA2DC1ED}"/>
              </a:ext>
            </a:extLst>
          </p:cNvPr>
          <p:cNvSpPr txBox="1"/>
          <p:nvPr/>
        </p:nvSpPr>
        <p:spPr>
          <a:xfrm>
            <a:off x="7189102" y="2328642"/>
            <a:ext cx="322524" cy="461665"/>
          </a:xfrm>
          <a:prstGeom prst="rect">
            <a:avLst/>
          </a:prstGeom>
          <a:noFill/>
        </p:spPr>
        <p:txBody>
          <a:bodyPr wrap="none" rtlCol="0">
            <a:spAutoFit/>
          </a:bodyPr>
          <a:lstStyle/>
          <a:p>
            <a:r>
              <a:rPr lang="en-US" sz="2400">
                <a:solidFill>
                  <a:schemeClr val="bg1"/>
                </a:solidFill>
              </a:rPr>
              <a:t>1</a:t>
            </a:r>
            <a:endParaRPr lang="en-US">
              <a:solidFill>
                <a:schemeClr val="bg1"/>
              </a:solidFill>
            </a:endParaRPr>
          </a:p>
        </p:txBody>
      </p:sp>
      <p:sp>
        <p:nvSpPr>
          <p:cNvPr id="24" name="TextBox 23">
            <a:extLst>
              <a:ext uri="{FF2B5EF4-FFF2-40B4-BE49-F238E27FC236}">
                <a16:creationId xmlns:a16="http://schemas.microsoft.com/office/drawing/2014/main" id="{9B79EBEA-960F-3F5E-ED11-2C6982546CA0}"/>
              </a:ext>
            </a:extLst>
          </p:cNvPr>
          <p:cNvSpPr txBox="1"/>
          <p:nvPr/>
        </p:nvSpPr>
        <p:spPr>
          <a:xfrm>
            <a:off x="8071702" y="3126550"/>
            <a:ext cx="2539148" cy="523220"/>
          </a:xfrm>
          <a:prstGeom prst="rect">
            <a:avLst/>
          </a:prstGeom>
          <a:noFill/>
        </p:spPr>
        <p:txBody>
          <a:bodyPr wrap="square">
            <a:spAutoFit/>
          </a:bodyPr>
          <a:lstStyle/>
          <a:p>
            <a:r>
              <a:rPr lang="en-US" sz="2800"/>
              <a:t>Get Response</a:t>
            </a:r>
            <a:endParaRPr lang="en-US" sz="1800"/>
          </a:p>
        </p:txBody>
      </p:sp>
      <p:sp>
        <p:nvSpPr>
          <p:cNvPr id="26" name="TextBox 25">
            <a:extLst>
              <a:ext uri="{FF2B5EF4-FFF2-40B4-BE49-F238E27FC236}">
                <a16:creationId xmlns:a16="http://schemas.microsoft.com/office/drawing/2014/main" id="{AB333EF8-8BEA-8D4E-F4F1-73219FEAD4A4}"/>
              </a:ext>
            </a:extLst>
          </p:cNvPr>
          <p:cNvSpPr txBox="1"/>
          <p:nvPr/>
        </p:nvSpPr>
        <p:spPr>
          <a:xfrm>
            <a:off x="8071702" y="4039979"/>
            <a:ext cx="1477650" cy="523220"/>
          </a:xfrm>
          <a:prstGeom prst="rect">
            <a:avLst/>
          </a:prstGeom>
          <a:noFill/>
        </p:spPr>
        <p:txBody>
          <a:bodyPr wrap="square">
            <a:spAutoFit/>
          </a:bodyPr>
          <a:lstStyle/>
          <a:p>
            <a:r>
              <a:rPr lang="en-US" sz="2800"/>
              <a:t>Process</a:t>
            </a:r>
          </a:p>
        </p:txBody>
      </p:sp>
      <p:sp>
        <p:nvSpPr>
          <p:cNvPr id="28" name="TextBox 27">
            <a:extLst>
              <a:ext uri="{FF2B5EF4-FFF2-40B4-BE49-F238E27FC236}">
                <a16:creationId xmlns:a16="http://schemas.microsoft.com/office/drawing/2014/main" id="{C7CA677E-A4F9-00D4-18FD-D4174B60F14A}"/>
              </a:ext>
            </a:extLst>
          </p:cNvPr>
          <p:cNvSpPr txBox="1"/>
          <p:nvPr/>
        </p:nvSpPr>
        <p:spPr>
          <a:xfrm>
            <a:off x="8062274" y="4878968"/>
            <a:ext cx="2034226" cy="954107"/>
          </a:xfrm>
          <a:prstGeom prst="rect">
            <a:avLst/>
          </a:prstGeom>
          <a:noFill/>
        </p:spPr>
        <p:txBody>
          <a:bodyPr wrap="square">
            <a:spAutoFit/>
          </a:bodyPr>
          <a:lstStyle/>
          <a:p>
            <a:r>
              <a:rPr lang="en-US" sz="2800"/>
              <a:t>Display</a:t>
            </a:r>
            <a:r>
              <a:rPr lang="ka-GE" sz="2800"/>
              <a:t> (</a:t>
            </a:r>
            <a:r>
              <a:rPr lang="en-US" sz="2800"/>
              <a:t>Rendering)</a:t>
            </a:r>
          </a:p>
        </p:txBody>
      </p:sp>
      <p:sp>
        <p:nvSpPr>
          <p:cNvPr id="2" name="Rectangle 1">
            <a:extLst>
              <a:ext uri="{FF2B5EF4-FFF2-40B4-BE49-F238E27FC236}">
                <a16:creationId xmlns:a16="http://schemas.microsoft.com/office/drawing/2014/main" id="{8F0F21F4-1A02-E5F7-35C6-9A3065D5CBE6}"/>
              </a:ext>
            </a:extLst>
          </p:cNvPr>
          <p:cNvSpPr/>
          <p:nvPr/>
        </p:nvSpPr>
        <p:spPr>
          <a:xfrm>
            <a:off x="6532775" y="2092751"/>
            <a:ext cx="4078075" cy="397467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31263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P spid="16" grpId="0"/>
      <p:bldP spid="17" grpId="0" animBg="1"/>
      <p:bldP spid="18" grpId="0"/>
      <p:bldP spid="19" grpId="0" animBg="1"/>
      <p:bldP spid="20" grpId="0"/>
      <p:bldP spid="21" grpId="0" animBg="1"/>
      <p:bldP spid="22" grpId="0"/>
      <p:bldP spid="24" grpId="0"/>
      <p:bldP spid="26" grpId="0"/>
      <p:bldP spid="28"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5AB3-D2B6-57F5-579B-EA95A6EEB40E}"/>
            </a:ext>
          </a:extLst>
        </p:cNvPr>
        <p:cNvGrpSpPr/>
        <p:nvPr/>
      </p:nvGrpSpPr>
      <p:grpSpPr>
        <a:xfrm>
          <a:off x="0" y="0"/>
          <a:ext cx="0" cy="0"/>
          <a:chOff x="0" y="0"/>
          <a:chExt cx="0" cy="0"/>
        </a:xfrm>
      </p:grpSpPr>
      <p:sp>
        <p:nvSpPr>
          <p:cNvPr id="12" name="Callout: Bent Line 11">
            <a:extLst>
              <a:ext uri="{FF2B5EF4-FFF2-40B4-BE49-F238E27FC236}">
                <a16:creationId xmlns:a16="http://schemas.microsoft.com/office/drawing/2014/main" id="{EB67B75E-665E-D762-3982-46810B151FBB}"/>
              </a:ext>
            </a:extLst>
          </p:cNvPr>
          <p:cNvSpPr/>
          <p:nvPr/>
        </p:nvSpPr>
        <p:spPr>
          <a:xfrm>
            <a:off x="5759777" y="490193"/>
            <a:ext cx="5392132" cy="3629319"/>
          </a:xfrm>
          <a:prstGeom prst="borderCallout2">
            <a:avLst>
              <a:gd name="adj1" fmla="val 18750"/>
              <a:gd name="adj2" fmla="val -8333"/>
              <a:gd name="adj3" fmla="val 18750"/>
              <a:gd name="adj4" fmla="val -16667"/>
              <a:gd name="adj5" fmla="val 69616"/>
              <a:gd name="adj6" fmla="val -46068"/>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C9119CD3-9760-2467-AB6D-9B49FAD6D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55" y="3012410"/>
            <a:ext cx="2976415" cy="3599233"/>
          </a:xfrm>
          <a:prstGeom prst="rect">
            <a:avLst/>
          </a:prstGeom>
        </p:spPr>
      </p:pic>
      <p:pic>
        <p:nvPicPr>
          <p:cNvPr id="16" name="Picture 15">
            <a:extLst>
              <a:ext uri="{FF2B5EF4-FFF2-40B4-BE49-F238E27FC236}">
                <a16:creationId xmlns:a16="http://schemas.microsoft.com/office/drawing/2014/main" id="{715A22F3-9D12-6416-10A4-C44FC503D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00" y="335928"/>
            <a:ext cx="5857875" cy="3867150"/>
          </a:xfrm>
          <a:prstGeom prst="rect">
            <a:avLst/>
          </a:prstGeom>
        </p:spPr>
      </p:pic>
      <p:sp>
        <p:nvSpPr>
          <p:cNvPr id="17" name="TextBox 16">
            <a:extLst>
              <a:ext uri="{FF2B5EF4-FFF2-40B4-BE49-F238E27FC236}">
                <a16:creationId xmlns:a16="http://schemas.microsoft.com/office/drawing/2014/main" id="{D862698F-5C07-3FFB-4749-30FF4728655D}"/>
              </a:ext>
            </a:extLst>
          </p:cNvPr>
          <p:cNvSpPr txBox="1"/>
          <p:nvPr/>
        </p:nvSpPr>
        <p:spPr>
          <a:xfrm>
            <a:off x="6400800" y="623444"/>
            <a:ext cx="2262433" cy="276999"/>
          </a:xfrm>
          <a:prstGeom prst="rect">
            <a:avLst/>
          </a:prstGeom>
          <a:noFill/>
        </p:spPr>
        <p:txBody>
          <a:bodyPr wrap="square" rtlCol="0">
            <a:spAutoFit/>
          </a:bodyPr>
          <a:lstStyle/>
          <a:p>
            <a:r>
              <a:rPr lang="en-US" sz="1200">
                <a:solidFill>
                  <a:schemeClr val="bg1"/>
                </a:solidFill>
              </a:rPr>
              <a:t>udemy.com</a:t>
            </a:r>
          </a:p>
        </p:txBody>
      </p:sp>
      <p:sp>
        <p:nvSpPr>
          <p:cNvPr id="18" name="TextBox 17">
            <a:extLst>
              <a:ext uri="{FF2B5EF4-FFF2-40B4-BE49-F238E27FC236}">
                <a16:creationId xmlns:a16="http://schemas.microsoft.com/office/drawing/2014/main" id="{DE6752D9-F273-11D1-A268-CC632A3F4D4D}"/>
              </a:ext>
            </a:extLst>
          </p:cNvPr>
          <p:cNvSpPr txBox="1"/>
          <p:nvPr/>
        </p:nvSpPr>
        <p:spPr>
          <a:xfrm>
            <a:off x="646687" y="934609"/>
            <a:ext cx="3308809" cy="830997"/>
          </a:xfrm>
          <a:prstGeom prst="rect">
            <a:avLst/>
          </a:prstGeom>
          <a:noFill/>
        </p:spPr>
        <p:txBody>
          <a:bodyPr wrap="square" rtlCol="0">
            <a:spAutoFit/>
          </a:bodyPr>
          <a:lstStyle/>
          <a:p>
            <a:r>
              <a:rPr lang="en-US" sz="2400"/>
              <a:t>You are writing the website address</a:t>
            </a:r>
          </a:p>
        </p:txBody>
      </p:sp>
      <p:cxnSp>
        <p:nvCxnSpPr>
          <p:cNvPr id="20" name="Straight Arrow Connector 19">
            <a:extLst>
              <a:ext uri="{FF2B5EF4-FFF2-40B4-BE49-F238E27FC236}">
                <a16:creationId xmlns:a16="http://schemas.microsoft.com/office/drawing/2014/main" id="{4A1B522E-0DB4-0E91-D48C-26393B3765E8}"/>
              </a:ext>
            </a:extLst>
          </p:cNvPr>
          <p:cNvCxnSpPr/>
          <p:nvPr/>
        </p:nvCxnSpPr>
        <p:spPr>
          <a:xfrm flipV="1">
            <a:off x="3584639" y="851043"/>
            <a:ext cx="2542095" cy="42873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7DBCB7EB-A7D9-0F5F-B39F-89F057B449B2}"/>
              </a:ext>
            </a:extLst>
          </p:cNvPr>
          <p:cNvSpPr txBox="1"/>
          <p:nvPr/>
        </p:nvSpPr>
        <p:spPr>
          <a:xfrm>
            <a:off x="6933414" y="5058304"/>
            <a:ext cx="3308809" cy="830997"/>
          </a:xfrm>
          <a:prstGeom prst="rect">
            <a:avLst/>
          </a:prstGeom>
          <a:noFill/>
        </p:spPr>
        <p:txBody>
          <a:bodyPr wrap="square" rtlCol="0">
            <a:spAutoFit/>
          </a:bodyPr>
          <a:lstStyle/>
          <a:p>
            <a:r>
              <a:rPr lang="en-US" sz="2400"/>
              <a:t>The rest of the magic is done by the browser</a:t>
            </a:r>
          </a:p>
        </p:txBody>
      </p:sp>
    </p:spTree>
    <p:extLst>
      <p:ext uri="{BB962C8B-B14F-4D97-AF65-F5344CB8AC3E}">
        <p14:creationId xmlns:p14="http://schemas.microsoft.com/office/powerpoint/2010/main" val="400280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CB80D-EA17-BC4E-9B26-74305861A770}"/>
            </a:ext>
          </a:extLst>
        </p:cNvPr>
        <p:cNvGrpSpPr/>
        <p:nvPr/>
      </p:nvGrpSpPr>
      <p:grpSpPr>
        <a:xfrm>
          <a:off x="0" y="0"/>
          <a:ext cx="0" cy="0"/>
          <a:chOff x="0" y="0"/>
          <a:chExt cx="0" cy="0"/>
        </a:xfrm>
      </p:grpSpPr>
      <p:sp>
        <p:nvSpPr>
          <p:cNvPr id="12" name="Callout: Bent Line 11">
            <a:extLst>
              <a:ext uri="{FF2B5EF4-FFF2-40B4-BE49-F238E27FC236}">
                <a16:creationId xmlns:a16="http://schemas.microsoft.com/office/drawing/2014/main" id="{E0F9CBE8-A1EB-31A2-3CB3-1306FE891822}"/>
              </a:ext>
            </a:extLst>
          </p:cNvPr>
          <p:cNvSpPr/>
          <p:nvPr/>
        </p:nvSpPr>
        <p:spPr>
          <a:xfrm>
            <a:off x="5759777" y="490193"/>
            <a:ext cx="5392132" cy="3629319"/>
          </a:xfrm>
          <a:prstGeom prst="borderCallout2">
            <a:avLst>
              <a:gd name="adj1" fmla="val 18750"/>
              <a:gd name="adj2" fmla="val -8333"/>
              <a:gd name="adj3" fmla="val 18750"/>
              <a:gd name="adj4" fmla="val -16667"/>
              <a:gd name="adj5" fmla="val 69616"/>
              <a:gd name="adj6" fmla="val -46068"/>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D64D0D67-12FD-7077-498B-749A86D86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55" y="3012410"/>
            <a:ext cx="2976415" cy="3599233"/>
          </a:xfrm>
          <a:prstGeom prst="rect">
            <a:avLst/>
          </a:prstGeom>
        </p:spPr>
      </p:pic>
      <p:pic>
        <p:nvPicPr>
          <p:cNvPr id="5" name="Picture 4">
            <a:extLst>
              <a:ext uri="{FF2B5EF4-FFF2-40B4-BE49-F238E27FC236}">
                <a16:creationId xmlns:a16="http://schemas.microsoft.com/office/drawing/2014/main" id="{6CFE1D66-53D7-1941-5B3B-8C7BE5DDE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861" y="395926"/>
            <a:ext cx="5680024" cy="3940404"/>
          </a:xfrm>
          <a:prstGeom prst="rect">
            <a:avLst/>
          </a:prstGeom>
        </p:spPr>
      </p:pic>
      <p:sp>
        <p:nvSpPr>
          <p:cNvPr id="6" name="TextBox 5">
            <a:extLst>
              <a:ext uri="{FF2B5EF4-FFF2-40B4-BE49-F238E27FC236}">
                <a16:creationId xmlns:a16="http://schemas.microsoft.com/office/drawing/2014/main" id="{3E0DD278-803B-6CE2-2111-1797044E4862}"/>
              </a:ext>
            </a:extLst>
          </p:cNvPr>
          <p:cNvSpPr txBox="1"/>
          <p:nvPr/>
        </p:nvSpPr>
        <p:spPr>
          <a:xfrm>
            <a:off x="646687" y="934609"/>
            <a:ext cx="3308809" cy="830997"/>
          </a:xfrm>
          <a:prstGeom prst="rect">
            <a:avLst/>
          </a:prstGeom>
          <a:noFill/>
        </p:spPr>
        <p:txBody>
          <a:bodyPr wrap="square" rtlCol="0">
            <a:spAutoFit/>
          </a:bodyPr>
          <a:lstStyle/>
          <a:p>
            <a:r>
              <a:rPr lang="en-US" sz="2400"/>
              <a:t>You are writing the website address</a:t>
            </a:r>
          </a:p>
        </p:txBody>
      </p:sp>
      <p:sp>
        <p:nvSpPr>
          <p:cNvPr id="7" name="TextBox 6">
            <a:extLst>
              <a:ext uri="{FF2B5EF4-FFF2-40B4-BE49-F238E27FC236}">
                <a16:creationId xmlns:a16="http://schemas.microsoft.com/office/drawing/2014/main" id="{0A3D56BF-9016-224E-DEC1-AECE096AA9B4}"/>
              </a:ext>
            </a:extLst>
          </p:cNvPr>
          <p:cNvSpPr txBox="1"/>
          <p:nvPr/>
        </p:nvSpPr>
        <p:spPr>
          <a:xfrm>
            <a:off x="6933414" y="5058304"/>
            <a:ext cx="3308809" cy="830997"/>
          </a:xfrm>
          <a:prstGeom prst="rect">
            <a:avLst/>
          </a:prstGeom>
          <a:noFill/>
        </p:spPr>
        <p:txBody>
          <a:bodyPr wrap="square" rtlCol="0">
            <a:spAutoFit/>
          </a:bodyPr>
          <a:lstStyle/>
          <a:p>
            <a:r>
              <a:rPr lang="en-US" sz="2400"/>
              <a:t>The rest of the magic is done by the browser</a:t>
            </a:r>
          </a:p>
        </p:txBody>
      </p:sp>
    </p:spTree>
    <p:extLst>
      <p:ext uri="{BB962C8B-B14F-4D97-AF65-F5344CB8AC3E}">
        <p14:creationId xmlns:p14="http://schemas.microsoft.com/office/powerpoint/2010/main" val="14584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5F6D2-80F5-8755-4CF3-F2933FE80792}"/>
            </a:ext>
          </a:extLst>
        </p:cNvPr>
        <p:cNvGrpSpPr/>
        <p:nvPr/>
      </p:nvGrpSpPr>
      <p:grpSpPr>
        <a:xfrm>
          <a:off x="0" y="0"/>
          <a:ext cx="0" cy="0"/>
          <a:chOff x="0" y="0"/>
          <a:chExt cx="0" cy="0"/>
        </a:xfrm>
      </p:grpSpPr>
      <p:sp>
        <p:nvSpPr>
          <p:cNvPr id="12" name="Callout: Bent Line 11">
            <a:extLst>
              <a:ext uri="{FF2B5EF4-FFF2-40B4-BE49-F238E27FC236}">
                <a16:creationId xmlns:a16="http://schemas.microsoft.com/office/drawing/2014/main" id="{07C72D7D-49F0-CD0A-3A4F-5FB4B3C78541}"/>
              </a:ext>
            </a:extLst>
          </p:cNvPr>
          <p:cNvSpPr/>
          <p:nvPr/>
        </p:nvSpPr>
        <p:spPr>
          <a:xfrm>
            <a:off x="5759777" y="490193"/>
            <a:ext cx="5392132" cy="3629319"/>
          </a:xfrm>
          <a:prstGeom prst="borderCallout2">
            <a:avLst>
              <a:gd name="adj1" fmla="val 18750"/>
              <a:gd name="adj2" fmla="val -8333"/>
              <a:gd name="adj3" fmla="val 18750"/>
              <a:gd name="adj4" fmla="val -16667"/>
              <a:gd name="adj5" fmla="val 69616"/>
              <a:gd name="adj6" fmla="val -46068"/>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B1EF4E2-A8B1-E39A-53EF-9F713F433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55" y="3012410"/>
            <a:ext cx="2976415" cy="3599233"/>
          </a:xfrm>
          <a:prstGeom prst="rect">
            <a:avLst/>
          </a:prstGeom>
        </p:spPr>
      </p:pic>
      <p:pic>
        <p:nvPicPr>
          <p:cNvPr id="16" name="Picture 15">
            <a:extLst>
              <a:ext uri="{FF2B5EF4-FFF2-40B4-BE49-F238E27FC236}">
                <a16:creationId xmlns:a16="http://schemas.microsoft.com/office/drawing/2014/main" id="{92B9AD4A-670A-4BE2-CDF5-180ECBD46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00" y="335928"/>
            <a:ext cx="5857875" cy="3867150"/>
          </a:xfrm>
          <a:prstGeom prst="rect">
            <a:avLst/>
          </a:prstGeom>
        </p:spPr>
      </p:pic>
      <p:sp>
        <p:nvSpPr>
          <p:cNvPr id="17" name="TextBox 16">
            <a:extLst>
              <a:ext uri="{FF2B5EF4-FFF2-40B4-BE49-F238E27FC236}">
                <a16:creationId xmlns:a16="http://schemas.microsoft.com/office/drawing/2014/main" id="{5E4A1E34-A776-A3AE-19C8-FE4C3AD26ACB}"/>
              </a:ext>
            </a:extLst>
          </p:cNvPr>
          <p:cNvSpPr txBox="1"/>
          <p:nvPr/>
        </p:nvSpPr>
        <p:spPr>
          <a:xfrm>
            <a:off x="6400800" y="623444"/>
            <a:ext cx="2262433" cy="276999"/>
          </a:xfrm>
          <a:prstGeom prst="rect">
            <a:avLst/>
          </a:prstGeom>
          <a:noFill/>
        </p:spPr>
        <p:txBody>
          <a:bodyPr wrap="square" rtlCol="0">
            <a:spAutoFit/>
          </a:bodyPr>
          <a:lstStyle/>
          <a:p>
            <a:r>
              <a:rPr lang="en-US" sz="1200">
                <a:solidFill>
                  <a:schemeClr val="bg1"/>
                </a:solidFill>
              </a:rPr>
              <a:t>udemy.com</a:t>
            </a:r>
          </a:p>
        </p:txBody>
      </p:sp>
      <p:sp>
        <p:nvSpPr>
          <p:cNvPr id="18" name="TextBox 17">
            <a:extLst>
              <a:ext uri="{FF2B5EF4-FFF2-40B4-BE49-F238E27FC236}">
                <a16:creationId xmlns:a16="http://schemas.microsoft.com/office/drawing/2014/main" id="{DB95CF56-CB7D-8E89-E181-AE0B0BF2A10A}"/>
              </a:ext>
            </a:extLst>
          </p:cNvPr>
          <p:cNvSpPr txBox="1"/>
          <p:nvPr/>
        </p:nvSpPr>
        <p:spPr>
          <a:xfrm>
            <a:off x="646687" y="934609"/>
            <a:ext cx="3308809" cy="830997"/>
          </a:xfrm>
          <a:prstGeom prst="rect">
            <a:avLst/>
          </a:prstGeom>
          <a:noFill/>
        </p:spPr>
        <p:txBody>
          <a:bodyPr wrap="square" rtlCol="0">
            <a:spAutoFit/>
          </a:bodyPr>
          <a:lstStyle/>
          <a:p>
            <a:r>
              <a:rPr lang="en-US" sz="2400"/>
              <a:t>You are writing the website address</a:t>
            </a:r>
          </a:p>
        </p:txBody>
      </p:sp>
      <p:cxnSp>
        <p:nvCxnSpPr>
          <p:cNvPr id="20" name="Straight Arrow Connector 19">
            <a:extLst>
              <a:ext uri="{FF2B5EF4-FFF2-40B4-BE49-F238E27FC236}">
                <a16:creationId xmlns:a16="http://schemas.microsoft.com/office/drawing/2014/main" id="{E4F9EDF4-1906-E79F-D67F-2A9B53975A6C}"/>
              </a:ext>
            </a:extLst>
          </p:cNvPr>
          <p:cNvCxnSpPr/>
          <p:nvPr/>
        </p:nvCxnSpPr>
        <p:spPr>
          <a:xfrm flipV="1">
            <a:off x="3584639" y="851043"/>
            <a:ext cx="2542095" cy="42873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6F0329BB-3210-4F7A-5AA7-DD3513DCA9DF}"/>
              </a:ext>
            </a:extLst>
          </p:cNvPr>
          <p:cNvSpPr txBox="1"/>
          <p:nvPr/>
        </p:nvSpPr>
        <p:spPr>
          <a:xfrm>
            <a:off x="6933414" y="5058304"/>
            <a:ext cx="3308809" cy="830997"/>
          </a:xfrm>
          <a:prstGeom prst="rect">
            <a:avLst/>
          </a:prstGeom>
          <a:noFill/>
        </p:spPr>
        <p:txBody>
          <a:bodyPr wrap="square" rtlCol="0">
            <a:spAutoFit/>
          </a:bodyPr>
          <a:lstStyle/>
          <a:p>
            <a:r>
              <a:rPr lang="en-US" sz="2400"/>
              <a:t>The rest of the magic is done by the browser</a:t>
            </a:r>
          </a:p>
        </p:txBody>
      </p:sp>
      <p:pic>
        <p:nvPicPr>
          <p:cNvPr id="4" name="Picture 3">
            <a:extLst>
              <a:ext uri="{FF2B5EF4-FFF2-40B4-BE49-F238E27FC236}">
                <a16:creationId xmlns:a16="http://schemas.microsoft.com/office/drawing/2014/main" id="{D1C95731-3BA7-CCAA-2939-1ACDFFABC433}"/>
              </a:ext>
            </a:extLst>
          </p:cNvPr>
          <p:cNvPicPr>
            <a:picLocks noChangeAspect="1"/>
          </p:cNvPicPr>
          <p:nvPr/>
        </p:nvPicPr>
        <p:blipFill>
          <a:blip r:embed="rId4"/>
          <a:stretch>
            <a:fillRect/>
          </a:stretch>
        </p:blipFill>
        <p:spPr>
          <a:xfrm>
            <a:off x="4570911" y="436575"/>
            <a:ext cx="5422590" cy="1064247"/>
          </a:xfrm>
          <a:prstGeom prst="rect">
            <a:avLst/>
          </a:prstGeom>
        </p:spPr>
      </p:pic>
    </p:spTree>
    <p:extLst>
      <p:ext uri="{BB962C8B-B14F-4D97-AF65-F5344CB8AC3E}">
        <p14:creationId xmlns:p14="http://schemas.microsoft.com/office/powerpoint/2010/main" val="48819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04348-D7B8-C79A-A262-DFD04071411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A13CA5F-A054-0A43-2B07-127EB5B48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830" y="721150"/>
            <a:ext cx="8429135" cy="5627802"/>
          </a:xfrm>
          <a:prstGeom prst="rect">
            <a:avLst/>
          </a:prstGeom>
        </p:spPr>
      </p:pic>
      <p:sp>
        <p:nvSpPr>
          <p:cNvPr id="17" name="TextBox 16">
            <a:extLst>
              <a:ext uri="{FF2B5EF4-FFF2-40B4-BE49-F238E27FC236}">
                <a16:creationId xmlns:a16="http://schemas.microsoft.com/office/drawing/2014/main" id="{11886FB9-F3ED-D3C9-E35F-CACC7C256325}"/>
              </a:ext>
            </a:extLst>
          </p:cNvPr>
          <p:cNvSpPr txBox="1"/>
          <p:nvPr/>
        </p:nvSpPr>
        <p:spPr>
          <a:xfrm>
            <a:off x="4449452" y="1960775"/>
            <a:ext cx="1480008" cy="369332"/>
          </a:xfrm>
          <a:prstGeom prst="rect">
            <a:avLst/>
          </a:prstGeom>
          <a:noFill/>
        </p:spPr>
        <p:txBody>
          <a:bodyPr wrap="square" rtlCol="0">
            <a:spAutoFit/>
          </a:bodyPr>
          <a:lstStyle/>
          <a:p>
            <a:r>
              <a:rPr lang="en-US"/>
              <a:t>23.187.54.102</a:t>
            </a:r>
          </a:p>
        </p:txBody>
      </p:sp>
      <p:sp>
        <p:nvSpPr>
          <p:cNvPr id="18" name="TextBox 17">
            <a:extLst>
              <a:ext uri="{FF2B5EF4-FFF2-40B4-BE49-F238E27FC236}">
                <a16:creationId xmlns:a16="http://schemas.microsoft.com/office/drawing/2014/main" id="{F5746D24-205E-3FAB-FC47-732A6EF4194F}"/>
              </a:ext>
            </a:extLst>
          </p:cNvPr>
          <p:cNvSpPr txBox="1"/>
          <p:nvPr/>
        </p:nvSpPr>
        <p:spPr>
          <a:xfrm>
            <a:off x="4743254" y="4154863"/>
            <a:ext cx="1384169" cy="369332"/>
          </a:xfrm>
          <a:prstGeom prst="rect">
            <a:avLst/>
          </a:prstGeom>
          <a:noFill/>
        </p:spPr>
        <p:txBody>
          <a:bodyPr wrap="square" rtlCol="0">
            <a:spAutoFit/>
          </a:bodyPr>
          <a:lstStyle/>
          <a:p>
            <a:r>
              <a:rPr lang="en-US"/>
              <a:t>91.204.18.77</a:t>
            </a:r>
          </a:p>
        </p:txBody>
      </p:sp>
      <p:sp>
        <p:nvSpPr>
          <p:cNvPr id="20" name="TextBox 19">
            <a:extLst>
              <a:ext uri="{FF2B5EF4-FFF2-40B4-BE49-F238E27FC236}">
                <a16:creationId xmlns:a16="http://schemas.microsoft.com/office/drawing/2014/main" id="{5B271676-066E-DDC4-9CF4-95BDC341C401}"/>
              </a:ext>
            </a:extLst>
          </p:cNvPr>
          <p:cNvSpPr txBox="1"/>
          <p:nvPr/>
        </p:nvSpPr>
        <p:spPr>
          <a:xfrm>
            <a:off x="6009982" y="1591443"/>
            <a:ext cx="1600199" cy="369332"/>
          </a:xfrm>
          <a:prstGeom prst="rect">
            <a:avLst/>
          </a:prstGeom>
          <a:noFill/>
        </p:spPr>
        <p:txBody>
          <a:bodyPr wrap="square">
            <a:spAutoFit/>
          </a:bodyPr>
          <a:lstStyle/>
          <a:p>
            <a:r>
              <a:rPr lang="en-US"/>
              <a:t>158.63.244.19</a:t>
            </a:r>
          </a:p>
        </p:txBody>
      </p:sp>
      <p:sp>
        <p:nvSpPr>
          <p:cNvPr id="22" name="TextBox 21">
            <a:extLst>
              <a:ext uri="{FF2B5EF4-FFF2-40B4-BE49-F238E27FC236}">
                <a16:creationId xmlns:a16="http://schemas.microsoft.com/office/drawing/2014/main" id="{D751F85A-E22C-FF16-D089-5931E0B5751F}"/>
              </a:ext>
            </a:extLst>
          </p:cNvPr>
          <p:cNvSpPr txBox="1"/>
          <p:nvPr/>
        </p:nvSpPr>
        <p:spPr>
          <a:xfrm>
            <a:off x="5327323" y="3057819"/>
            <a:ext cx="1600199" cy="369332"/>
          </a:xfrm>
          <a:prstGeom prst="rect">
            <a:avLst/>
          </a:prstGeom>
          <a:noFill/>
        </p:spPr>
        <p:txBody>
          <a:bodyPr wrap="square">
            <a:spAutoFit/>
          </a:bodyPr>
          <a:lstStyle/>
          <a:p>
            <a:r>
              <a:rPr lang="en-US"/>
              <a:t>42.118.90.203</a:t>
            </a:r>
          </a:p>
        </p:txBody>
      </p:sp>
      <p:sp>
        <p:nvSpPr>
          <p:cNvPr id="24" name="TextBox 23">
            <a:extLst>
              <a:ext uri="{FF2B5EF4-FFF2-40B4-BE49-F238E27FC236}">
                <a16:creationId xmlns:a16="http://schemas.microsoft.com/office/drawing/2014/main" id="{8CC24CF9-6524-8DB2-8430-774667B0F46E}"/>
              </a:ext>
            </a:extLst>
          </p:cNvPr>
          <p:cNvSpPr txBox="1"/>
          <p:nvPr/>
        </p:nvSpPr>
        <p:spPr>
          <a:xfrm>
            <a:off x="6610547" y="2646402"/>
            <a:ext cx="1392810" cy="369332"/>
          </a:xfrm>
          <a:prstGeom prst="rect">
            <a:avLst/>
          </a:prstGeom>
          <a:noFill/>
        </p:spPr>
        <p:txBody>
          <a:bodyPr wrap="square">
            <a:spAutoFit/>
          </a:bodyPr>
          <a:lstStyle/>
          <a:p>
            <a:r>
              <a:rPr lang="en-US"/>
              <a:t>176.45.12.88</a:t>
            </a:r>
          </a:p>
        </p:txBody>
      </p:sp>
      <p:sp>
        <p:nvSpPr>
          <p:cNvPr id="26" name="TextBox 25">
            <a:extLst>
              <a:ext uri="{FF2B5EF4-FFF2-40B4-BE49-F238E27FC236}">
                <a16:creationId xmlns:a16="http://schemas.microsoft.com/office/drawing/2014/main" id="{024C968F-DCB8-376D-F10B-DBC186672FAD}"/>
              </a:ext>
            </a:extLst>
          </p:cNvPr>
          <p:cNvSpPr txBox="1"/>
          <p:nvPr/>
        </p:nvSpPr>
        <p:spPr>
          <a:xfrm>
            <a:off x="7156517" y="1934256"/>
            <a:ext cx="1600199" cy="369332"/>
          </a:xfrm>
          <a:prstGeom prst="rect">
            <a:avLst/>
          </a:prstGeom>
          <a:noFill/>
        </p:spPr>
        <p:txBody>
          <a:bodyPr wrap="square">
            <a:spAutoFit/>
          </a:bodyPr>
          <a:lstStyle/>
          <a:p>
            <a:r>
              <a:rPr lang="en-US"/>
              <a:t>104.233.71.156</a:t>
            </a:r>
          </a:p>
        </p:txBody>
      </p:sp>
      <p:sp>
        <p:nvSpPr>
          <p:cNvPr id="28" name="TextBox 27">
            <a:extLst>
              <a:ext uri="{FF2B5EF4-FFF2-40B4-BE49-F238E27FC236}">
                <a16:creationId xmlns:a16="http://schemas.microsoft.com/office/drawing/2014/main" id="{287C331E-AE70-97F2-D74E-15AD24FA8311}"/>
              </a:ext>
            </a:extLst>
          </p:cNvPr>
          <p:cNvSpPr txBox="1"/>
          <p:nvPr/>
        </p:nvSpPr>
        <p:spPr>
          <a:xfrm>
            <a:off x="7043393" y="3798791"/>
            <a:ext cx="1480008" cy="369332"/>
          </a:xfrm>
          <a:prstGeom prst="rect">
            <a:avLst/>
          </a:prstGeom>
          <a:noFill/>
        </p:spPr>
        <p:txBody>
          <a:bodyPr wrap="square">
            <a:spAutoFit/>
          </a:bodyPr>
          <a:lstStyle/>
          <a:p>
            <a:r>
              <a:rPr lang="en-US"/>
              <a:t>67.92.140.221</a:t>
            </a:r>
          </a:p>
        </p:txBody>
      </p:sp>
      <p:sp>
        <p:nvSpPr>
          <p:cNvPr id="30" name="TextBox 29">
            <a:extLst>
              <a:ext uri="{FF2B5EF4-FFF2-40B4-BE49-F238E27FC236}">
                <a16:creationId xmlns:a16="http://schemas.microsoft.com/office/drawing/2014/main" id="{F5EC776C-ED3B-5B11-F944-EEB8CAA69033}"/>
              </a:ext>
            </a:extLst>
          </p:cNvPr>
          <p:cNvSpPr txBox="1"/>
          <p:nvPr/>
        </p:nvSpPr>
        <p:spPr>
          <a:xfrm>
            <a:off x="7156517" y="2952103"/>
            <a:ext cx="1480008" cy="369332"/>
          </a:xfrm>
          <a:prstGeom prst="rect">
            <a:avLst/>
          </a:prstGeom>
          <a:noFill/>
        </p:spPr>
        <p:txBody>
          <a:bodyPr wrap="square">
            <a:spAutoFit/>
          </a:bodyPr>
          <a:lstStyle/>
          <a:p>
            <a:r>
              <a:rPr lang="en-US"/>
              <a:t>12.74.33.199</a:t>
            </a:r>
          </a:p>
        </p:txBody>
      </p:sp>
      <p:sp>
        <p:nvSpPr>
          <p:cNvPr id="32" name="TextBox 31">
            <a:extLst>
              <a:ext uri="{FF2B5EF4-FFF2-40B4-BE49-F238E27FC236}">
                <a16:creationId xmlns:a16="http://schemas.microsoft.com/office/drawing/2014/main" id="{94243EDD-0677-D59F-89C9-6AD30857CFC1}"/>
              </a:ext>
            </a:extLst>
          </p:cNvPr>
          <p:cNvSpPr txBox="1"/>
          <p:nvPr/>
        </p:nvSpPr>
        <p:spPr>
          <a:xfrm>
            <a:off x="8324065" y="1658869"/>
            <a:ext cx="1480008" cy="369332"/>
          </a:xfrm>
          <a:prstGeom prst="rect">
            <a:avLst/>
          </a:prstGeom>
          <a:noFill/>
        </p:spPr>
        <p:txBody>
          <a:bodyPr wrap="square">
            <a:spAutoFit/>
          </a:bodyPr>
          <a:lstStyle/>
          <a:p>
            <a:r>
              <a:rPr lang="en-US"/>
              <a:t>189.57.223.14</a:t>
            </a:r>
          </a:p>
        </p:txBody>
      </p:sp>
      <p:sp>
        <p:nvSpPr>
          <p:cNvPr id="34" name="TextBox 33">
            <a:extLst>
              <a:ext uri="{FF2B5EF4-FFF2-40B4-BE49-F238E27FC236}">
                <a16:creationId xmlns:a16="http://schemas.microsoft.com/office/drawing/2014/main" id="{140D38EC-B0F2-E726-7F40-458A37A5A2F8}"/>
              </a:ext>
            </a:extLst>
          </p:cNvPr>
          <p:cNvSpPr txBox="1"/>
          <p:nvPr/>
        </p:nvSpPr>
        <p:spPr>
          <a:xfrm>
            <a:off x="8213103" y="2411612"/>
            <a:ext cx="1392810" cy="369332"/>
          </a:xfrm>
          <a:prstGeom prst="rect">
            <a:avLst/>
          </a:prstGeom>
          <a:noFill/>
        </p:spPr>
        <p:txBody>
          <a:bodyPr wrap="square">
            <a:spAutoFit/>
          </a:bodyPr>
          <a:lstStyle/>
          <a:p>
            <a:r>
              <a:rPr lang="en-US"/>
              <a:t>54.201.98.47</a:t>
            </a:r>
          </a:p>
        </p:txBody>
      </p:sp>
      <p:sp>
        <p:nvSpPr>
          <p:cNvPr id="36" name="TextBox 35">
            <a:extLst>
              <a:ext uri="{FF2B5EF4-FFF2-40B4-BE49-F238E27FC236}">
                <a16:creationId xmlns:a16="http://schemas.microsoft.com/office/drawing/2014/main" id="{5F66C1C1-4CD9-9660-3C23-EE0FB9727AFF}"/>
              </a:ext>
            </a:extLst>
          </p:cNvPr>
          <p:cNvSpPr txBox="1"/>
          <p:nvPr/>
        </p:nvSpPr>
        <p:spPr>
          <a:xfrm>
            <a:off x="8909508" y="2112695"/>
            <a:ext cx="1600199" cy="369332"/>
          </a:xfrm>
          <a:prstGeom prst="rect">
            <a:avLst/>
          </a:prstGeom>
          <a:noFill/>
        </p:spPr>
        <p:txBody>
          <a:bodyPr wrap="square">
            <a:spAutoFit/>
          </a:bodyPr>
          <a:lstStyle/>
          <a:p>
            <a:r>
              <a:rPr lang="en-US"/>
              <a:t>102.41.66.180</a:t>
            </a:r>
          </a:p>
        </p:txBody>
      </p:sp>
      <p:sp>
        <p:nvSpPr>
          <p:cNvPr id="38" name="TextBox 37">
            <a:extLst>
              <a:ext uri="{FF2B5EF4-FFF2-40B4-BE49-F238E27FC236}">
                <a16:creationId xmlns:a16="http://schemas.microsoft.com/office/drawing/2014/main" id="{9345241D-3AA4-C078-FEA9-F5E830DA7385}"/>
              </a:ext>
            </a:extLst>
          </p:cNvPr>
          <p:cNvSpPr txBox="1"/>
          <p:nvPr/>
        </p:nvSpPr>
        <p:spPr>
          <a:xfrm>
            <a:off x="9003973" y="3165719"/>
            <a:ext cx="1600199" cy="369332"/>
          </a:xfrm>
          <a:prstGeom prst="rect">
            <a:avLst/>
          </a:prstGeom>
          <a:noFill/>
        </p:spPr>
        <p:txBody>
          <a:bodyPr wrap="square">
            <a:spAutoFit/>
          </a:bodyPr>
          <a:lstStyle/>
          <a:p>
            <a:r>
              <a:rPr lang="en-US"/>
              <a:t>73.156.204.11</a:t>
            </a:r>
          </a:p>
        </p:txBody>
      </p:sp>
      <p:sp>
        <p:nvSpPr>
          <p:cNvPr id="40" name="TextBox 39">
            <a:extLst>
              <a:ext uri="{FF2B5EF4-FFF2-40B4-BE49-F238E27FC236}">
                <a16:creationId xmlns:a16="http://schemas.microsoft.com/office/drawing/2014/main" id="{D49C4DD5-584D-1F68-668F-31BA454C34BD}"/>
              </a:ext>
            </a:extLst>
          </p:cNvPr>
          <p:cNvSpPr txBox="1"/>
          <p:nvPr/>
        </p:nvSpPr>
        <p:spPr>
          <a:xfrm>
            <a:off x="9745350" y="1807589"/>
            <a:ext cx="1508486" cy="369332"/>
          </a:xfrm>
          <a:prstGeom prst="rect">
            <a:avLst/>
          </a:prstGeom>
          <a:noFill/>
        </p:spPr>
        <p:txBody>
          <a:bodyPr wrap="square">
            <a:spAutoFit/>
          </a:bodyPr>
          <a:lstStyle/>
          <a:p>
            <a:r>
              <a:rPr lang="en-US"/>
              <a:t>132.50.19.244</a:t>
            </a:r>
          </a:p>
        </p:txBody>
      </p:sp>
      <p:sp>
        <p:nvSpPr>
          <p:cNvPr id="42" name="TextBox 41">
            <a:extLst>
              <a:ext uri="{FF2B5EF4-FFF2-40B4-BE49-F238E27FC236}">
                <a16:creationId xmlns:a16="http://schemas.microsoft.com/office/drawing/2014/main" id="{0540F5F7-E6B4-BB28-A3E9-CA5420BD4ECB}"/>
              </a:ext>
            </a:extLst>
          </p:cNvPr>
          <p:cNvSpPr txBox="1"/>
          <p:nvPr/>
        </p:nvSpPr>
        <p:spPr>
          <a:xfrm>
            <a:off x="9859848" y="3535051"/>
            <a:ext cx="1480008" cy="369332"/>
          </a:xfrm>
          <a:prstGeom prst="rect">
            <a:avLst/>
          </a:prstGeom>
          <a:noFill/>
        </p:spPr>
        <p:txBody>
          <a:bodyPr wrap="square">
            <a:spAutoFit/>
          </a:bodyPr>
          <a:lstStyle/>
          <a:p>
            <a:r>
              <a:rPr lang="en-US"/>
              <a:t>205.88.17.63</a:t>
            </a:r>
          </a:p>
        </p:txBody>
      </p:sp>
      <p:sp>
        <p:nvSpPr>
          <p:cNvPr id="46" name="TextBox 45">
            <a:extLst>
              <a:ext uri="{FF2B5EF4-FFF2-40B4-BE49-F238E27FC236}">
                <a16:creationId xmlns:a16="http://schemas.microsoft.com/office/drawing/2014/main" id="{89771C8A-8E53-E35E-558A-585A6F18D9B4}"/>
              </a:ext>
            </a:extLst>
          </p:cNvPr>
          <p:cNvSpPr txBox="1"/>
          <p:nvPr/>
        </p:nvSpPr>
        <p:spPr>
          <a:xfrm>
            <a:off x="510373" y="1492240"/>
            <a:ext cx="3010001" cy="3046988"/>
          </a:xfrm>
          <a:prstGeom prst="rect">
            <a:avLst/>
          </a:prstGeom>
          <a:noFill/>
        </p:spPr>
        <p:txBody>
          <a:bodyPr wrap="square">
            <a:spAutoFit/>
          </a:bodyPr>
          <a:lstStyle/>
          <a:p>
            <a:r>
              <a:rPr lang="en-US" sz="2400"/>
              <a:t>Every computer has its own unique address, and based on this address, a connection can be established precisely between specific computers</a:t>
            </a:r>
          </a:p>
        </p:txBody>
      </p:sp>
    </p:spTree>
    <p:extLst>
      <p:ext uri="{BB962C8B-B14F-4D97-AF65-F5344CB8AC3E}">
        <p14:creationId xmlns:p14="http://schemas.microsoft.com/office/powerpoint/2010/main" val="371753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2" grpId="0"/>
      <p:bldP spid="24" grpId="0"/>
      <p:bldP spid="26" grpId="0"/>
      <p:bldP spid="28" grpId="0"/>
      <p:bldP spid="30" grpId="0"/>
      <p:bldP spid="32" grpId="0"/>
      <p:bldP spid="34" grpId="0"/>
      <p:bldP spid="36" grpId="0"/>
      <p:bldP spid="38" grpId="0"/>
      <p:bldP spid="40" grpId="0"/>
      <p:bldP spid="42"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87AD-4158-DBE0-270B-A2029895B53E}"/>
            </a:ext>
          </a:extLst>
        </p:cNvPr>
        <p:cNvGrpSpPr/>
        <p:nvPr/>
      </p:nvGrpSpPr>
      <p:grpSpPr>
        <a:xfrm>
          <a:off x="0" y="0"/>
          <a:ext cx="0" cy="0"/>
          <a:chOff x="0" y="0"/>
          <a:chExt cx="0" cy="0"/>
        </a:xfrm>
      </p:grpSpPr>
      <p:sp>
        <p:nvSpPr>
          <p:cNvPr id="12" name="Callout: Bent Line 11">
            <a:extLst>
              <a:ext uri="{FF2B5EF4-FFF2-40B4-BE49-F238E27FC236}">
                <a16:creationId xmlns:a16="http://schemas.microsoft.com/office/drawing/2014/main" id="{E28CECC8-D5C5-BF46-7D97-C986EFC41B51}"/>
              </a:ext>
            </a:extLst>
          </p:cNvPr>
          <p:cNvSpPr/>
          <p:nvPr/>
        </p:nvSpPr>
        <p:spPr>
          <a:xfrm>
            <a:off x="5759777" y="490193"/>
            <a:ext cx="5392132" cy="3629319"/>
          </a:xfrm>
          <a:prstGeom prst="borderCallout2">
            <a:avLst>
              <a:gd name="adj1" fmla="val 18750"/>
              <a:gd name="adj2" fmla="val -8333"/>
              <a:gd name="adj3" fmla="val 18750"/>
              <a:gd name="adj4" fmla="val -16667"/>
              <a:gd name="adj5" fmla="val 69616"/>
              <a:gd name="adj6" fmla="val -46068"/>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8609B655-63E4-B24B-B24B-4252739CB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55" y="3012410"/>
            <a:ext cx="2976415" cy="3599233"/>
          </a:xfrm>
          <a:prstGeom prst="rect">
            <a:avLst/>
          </a:prstGeom>
        </p:spPr>
      </p:pic>
      <p:pic>
        <p:nvPicPr>
          <p:cNvPr id="16" name="Picture 15">
            <a:extLst>
              <a:ext uri="{FF2B5EF4-FFF2-40B4-BE49-F238E27FC236}">
                <a16:creationId xmlns:a16="http://schemas.microsoft.com/office/drawing/2014/main" id="{8F6C37D4-9CFB-D25B-F3A5-EF63AEBCA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00" y="335928"/>
            <a:ext cx="5857875" cy="3867150"/>
          </a:xfrm>
          <a:prstGeom prst="rect">
            <a:avLst/>
          </a:prstGeom>
        </p:spPr>
      </p:pic>
      <p:sp>
        <p:nvSpPr>
          <p:cNvPr id="17" name="TextBox 16">
            <a:extLst>
              <a:ext uri="{FF2B5EF4-FFF2-40B4-BE49-F238E27FC236}">
                <a16:creationId xmlns:a16="http://schemas.microsoft.com/office/drawing/2014/main" id="{B4DB1359-4459-3962-D55E-FFF70A576CD4}"/>
              </a:ext>
            </a:extLst>
          </p:cNvPr>
          <p:cNvSpPr txBox="1"/>
          <p:nvPr/>
        </p:nvSpPr>
        <p:spPr>
          <a:xfrm>
            <a:off x="6400800" y="623444"/>
            <a:ext cx="2262433" cy="276999"/>
          </a:xfrm>
          <a:prstGeom prst="rect">
            <a:avLst/>
          </a:prstGeom>
          <a:noFill/>
        </p:spPr>
        <p:txBody>
          <a:bodyPr wrap="square" rtlCol="0">
            <a:spAutoFit/>
          </a:bodyPr>
          <a:lstStyle/>
          <a:p>
            <a:r>
              <a:rPr lang="en-US" sz="1200">
                <a:solidFill>
                  <a:schemeClr val="bg1"/>
                </a:solidFill>
              </a:rPr>
              <a:t>udemy.com</a:t>
            </a:r>
          </a:p>
        </p:txBody>
      </p:sp>
      <p:sp>
        <p:nvSpPr>
          <p:cNvPr id="18" name="TextBox 17">
            <a:extLst>
              <a:ext uri="{FF2B5EF4-FFF2-40B4-BE49-F238E27FC236}">
                <a16:creationId xmlns:a16="http://schemas.microsoft.com/office/drawing/2014/main" id="{FCDBADD0-78F1-529F-08FE-506E68A797C4}"/>
              </a:ext>
            </a:extLst>
          </p:cNvPr>
          <p:cNvSpPr txBox="1"/>
          <p:nvPr/>
        </p:nvSpPr>
        <p:spPr>
          <a:xfrm>
            <a:off x="1992462" y="1159468"/>
            <a:ext cx="1756997" cy="461665"/>
          </a:xfrm>
          <a:prstGeom prst="rect">
            <a:avLst/>
          </a:prstGeom>
          <a:noFill/>
        </p:spPr>
        <p:txBody>
          <a:bodyPr wrap="square" rtlCol="0">
            <a:spAutoFit/>
          </a:bodyPr>
          <a:lstStyle/>
          <a:p>
            <a:r>
              <a:rPr lang="en-US" sz="2400"/>
              <a:t>Domain</a:t>
            </a:r>
          </a:p>
        </p:txBody>
      </p:sp>
      <p:cxnSp>
        <p:nvCxnSpPr>
          <p:cNvPr id="20" name="Straight Arrow Connector 19">
            <a:extLst>
              <a:ext uri="{FF2B5EF4-FFF2-40B4-BE49-F238E27FC236}">
                <a16:creationId xmlns:a16="http://schemas.microsoft.com/office/drawing/2014/main" id="{7EBF8BF3-6821-EE11-DE65-2709CD15F347}"/>
              </a:ext>
            </a:extLst>
          </p:cNvPr>
          <p:cNvCxnSpPr/>
          <p:nvPr/>
        </p:nvCxnSpPr>
        <p:spPr>
          <a:xfrm flipV="1">
            <a:off x="3584639" y="851043"/>
            <a:ext cx="2542095" cy="42873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4" name="Picture 3">
            <a:extLst>
              <a:ext uri="{FF2B5EF4-FFF2-40B4-BE49-F238E27FC236}">
                <a16:creationId xmlns:a16="http://schemas.microsoft.com/office/drawing/2014/main" id="{8CEB6612-9636-1CC3-25B6-428AC6E6FEF6}"/>
              </a:ext>
            </a:extLst>
          </p:cNvPr>
          <p:cNvPicPr>
            <a:picLocks noChangeAspect="1"/>
          </p:cNvPicPr>
          <p:nvPr/>
        </p:nvPicPr>
        <p:blipFill>
          <a:blip r:embed="rId4"/>
          <a:stretch>
            <a:fillRect/>
          </a:stretch>
        </p:blipFill>
        <p:spPr>
          <a:xfrm>
            <a:off x="4570911" y="436575"/>
            <a:ext cx="5422590" cy="1064247"/>
          </a:xfrm>
          <a:prstGeom prst="rect">
            <a:avLst/>
          </a:prstGeom>
        </p:spPr>
      </p:pic>
    </p:spTree>
    <p:extLst>
      <p:ext uri="{BB962C8B-B14F-4D97-AF65-F5344CB8AC3E}">
        <p14:creationId xmlns:p14="http://schemas.microsoft.com/office/powerpoint/2010/main" val="395080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05A4E-929A-57FA-988D-787C73E086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C81F8E9-7595-9A8F-C9FF-A2BBF0212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978" y="446006"/>
            <a:ext cx="3472599" cy="3472599"/>
          </a:xfrm>
          <a:prstGeom prst="rect">
            <a:avLst/>
          </a:prstGeom>
        </p:spPr>
      </p:pic>
      <p:sp>
        <p:nvSpPr>
          <p:cNvPr id="9" name="TextBox 8">
            <a:extLst>
              <a:ext uri="{FF2B5EF4-FFF2-40B4-BE49-F238E27FC236}">
                <a16:creationId xmlns:a16="http://schemas.microsoft.com/office/drawing/2014/main" id="{EA456B8E-EE5F-FDFA-E708-4FC24230BF40}"/>
              </a:ext>
            </a:extLst>
          </p:cNvPr>
          <p:cNvSpPr txBox="1"/>
          <p:nvPr/>
        </p:nvSpPr>
        <p:spPr>
          <a:xfrm>
            <a:off x="2703529" y="4974699"/>
            <a:ext cx="6784942" cy="830997"/>
          </a:xfrm>
          <a:prstGeom prst="rect">
            <a:avLst/>
          </a:prstGeom>
          <a:noFill/>
        </p:spPr>
        <p:txBody>
          <a:bodyPr wrap="square">
            <a:spAutoFit/>
          </a:bodyPr>
          <a:lstStyle/>
          <a:p>
            <a:pPr algn="ctr"/>
            <a:r>
              <a:rPr lang="en-US" sz="2400">
                <a:solidFill>
                  <a:srgbClr val="FFA521"/>
                </a:solidFill>
              </a:rPr>
              <a:t>We have an informational connection with the outside world through the Internet and the Web</a:t>
            </a:r>
          </a:p>
        </p:txBody>
      </p:sp>
      <p:pic>
        <p:nvPicPr>
          <p:cNvPr id="18" name="Picture 17">
            <a:extLst>
              <a:ext uri="{FF2B5EF4-FFF2-40B4-BE49-F238E27FC236}">
                <a16:creationId xmlns:a16="http://schemas.microsoft.com/office/drawing/2014/main" id="{ECBEFEF9-4140-D650-DA2C-C387CAA82D12}"/>
              </a:ext>
            </a:extLst>
          </p:cNvPr>
          <p:cNvPicPr>
            <a:picLocks noChangeAspect="1"/>
          </p:cNvPicPr>
          <p:nvPr/>
        </p:nvPicPr>
        <p:blipFill>
          <a:blip r:embed="rId3"/>
          <a:stretch>
            <a:fillRect/>
          </a:stretch>
        </p:blipFill>
        <p:spPr>
          <a:xfrm>
            <a:off x="999241" y="446006"/>
            <a:ext cx="5311084" cy="3456102"/>
          </a:xfrm>
          <a:prstGeom prst="rect">
            <a:avLst/>
          </a:prstGeom>
        </p:spPr>
      </p:pic>
    </p:spTree>
    <p:extLst>
      <p:ext uri="{BB962C8B-B14F-4D97-AF65-F5344CB8AC3E}">
        <p14:creationId xmlns:p14="http://schemas.microsoft.com/office/powerpoint/2010/main" val="1481472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711FC-0587-39ED-2E79-DED3CE13341A}"/>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5375D80-8CDB-E8E0-F8CE-054BE9796FF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E9076D6B-D787-454D-DAA9-ABE6E78F4228}"/>
              </a:ext>
            </a:extLst>
          </p:cNvPr>
          <p:cNvPicPr>
            <a:picLocks noChangeAspect="1"/>
          </p:cNvPicPr>
          <p:nvPr/>
        </p:nvPicPr>
        <p:blipFill>
          <a:blip r:embed="rId2"/>
          <a:stretch>
            <a:fillRect/>
          </a:stretch>
        </p:blipFill>
        <p:spPr>
          <a:xfrm>
            <a:off x="155444" y="4689737"/>
            <a:ext cx="2323805" cy="2323804"/>
          </a:xfrm>
          <a:prstGeom prst="rect">
            <a:avLst/>
          </a:prstGeom>
        </p:spPr>
      </p:pic>
      <p:pic>
        <p:nvPicPr>
          <p:cNvPr id="14" name="Picture 13">
            <a:extLst>
              <a:ext uri="{FF2B5EF4-FFF2-40B4-BE49-F238E27FC236}">
                <a16:creationId xmlns:a16="http://schemas.microsoft.com/office/drawing/2014/main" id="{36E20FE3-6816-4A83-DFE8-B75D8D53221B}"/>
              </a:ext>
            </a:extLst>
          </p:cNvPr>
          <p:cNvPicPr>
            <a:picLocks noChangeAspect="1"/>
          </p:cNvPicPr>
          <p:nvPr/>
        </p:nvPicPr>
        <p:blipFill>
          <a:blip r:embed="rId3"/>
          <a:stretch>
            <a:fillRect/>
          </a:stretch>
        </p:blipFill>
        <p:spPr>
          <a:xfrm>
            <a:off x="1213505" y="3967266"/>
            <a:ext cx="1595684" cy="686316"/>
          </a:xfrm>
          <a:prstGeom prst="rect">
            <a:avLst/>
          </a:prstGeom>
        </p:spPr>
      </p:pic>
      <p:pic>
        <p:nvPicPr>
          <p:cNvPr id="24" name="Picture 23">
            <a:extLst>
              <a:ext uri="{FF2B5EF4-FFF2-40B4-BE49-F238E27FC236}">
                <a16:creationId xmlns:a16="http://schemas.microsoft.com/office/drawing/2014/main" id="{995C08FD-32DE-C55D-8243-2268E6852F04}"/>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4" name="Picture 3">
            <a:extLst>
              <a:ext uri="{FF2B5EF4-FFF2-40B4-BE49-F238E27FC236}">
                <a16:creationId xmlns:a16="http://schemas.microsoft.com/office/drawing/2014/main" id="{845115A3-8304-C118-A204-2E170C2C9A93}"/>
              </a:ext>
            </a:extLst>
          </p:cNvPr>
          <p:cNvPicPr>
            <a:picLocks noChangeAspect="1"/>
          </p:cNvPicPr>
          <p:nvPr/>
        </p:nvPicPr>
        <p:blipFill>
          <a:blip r:embed="rId3"/>
          <a:stretch>
            <a:fillRect/>
          </a:stretch>
        </p:blipFill>
        <p:spPr>
          <a:xfrm>
            <a:off x="7648576" y="1708875"/>
            <a:ext cx="4387982" cy="1587444"/>
          </a:xfrm>
          <a:prstGeom prst="rect">
            <a:avLst/>
          </a:prstGeom>
        </p:spPr>
      </p:pic>
      <p:pic>
        <p:nvPicPr>
          <p:cNvPr id="10" name="Picture 9">
            <a:extLst>
              <a:ext uri="{FF2B5EF4-FFF2-40B4-BE49-F238E27FC236}">
                <a16:creationId xmlns:a16="http://schemas.microsoft.com/office/drawing/2014/main" id="{13238B84-E927-7236-D336-D31731238B33}"/>
              </a:ext>
            </a:extLst>
          </p:cNvPr>
          <p:cNvPicPr>
            <a:picLocks noChangeAspect="1"/>
          </p:cNvPicPr>
          <p:nvPr/>
        </p:nvPicPr>
        <p:blipFill>
          <a:blip r:embed="rId5"/>
          <a:stretch>
            <a:fillRect/>
          </a:stretch>
        </p:blipFill>
        <p:spPr>
          <a:xfrm>
            <a:off x="8899860" y="2173287"/>
            <a:ext cx="2347953" cy="658619"/>
          </a:xfrm>
          <a:prstGeom prst="rect">
            <a:avLst/>
          </a:prstGeom>
        </p:spPr>
      </p:pic>
      <p:pic>
        <p:nvPicPr>
          <p:cNvPr id="2" name="Picture 1">
            <a:extLst>
              <a:ext uri="{FF2B5EF4-FFF2-40B4-BE49-F238E27FC236}">
                <a16:creationId xmlns:a16="http://schemas.microsoft.com/office/drawing/2014/main" id="{1D035351-2902-B609-F38E-9B3456B92836}"/>
              </a:ext>
            </a:extLst>
          </p:cNvPr>
          <p:cNvPicPr>
            <a:picLocks noChangeAspect="1"/>
          </p:cNvPicPr>
          <p:nvPr/>
        </p:nvPicPr>
        <p:blipFill>
          <a:blip r:embed="rId3"/>
          <a:stretch>
            <a:fillRect/>
          </a:stretch>
        </p:blipFill>
        <p:spPr>
          <a:xfrm>
            <a:off x="7075231" y="224134"/>
            <a:ext cx="2825172" cy="1366884"/>
          </a:xfrm>
          <a:prstGeom prst="rect">
            <a:avLst/>
          </a:prstGeom>
        </p:spPr>
      </p:pic>
      <p:pic>
        <p:nvPicPr>
          <p:cNvPr id="3" name="Picture 2">
            <a:extLst>
              <a:ext uri="{FF2B5EF4-FFF2-40B4-BE49-F238E27FC236}">
                <a16:creationId xmlns:a16="http://schemas.microsoft.com/office/drawing/2014/main" id="{57A29B70-F1E0-C614-C92D-BF9090AE5DBC}"/>
              </a:ext>
            </a:extLst>
          </p:cNvPr>
          <p:cNvPicPr>
            <a:picLocks noChangeAspect="1"/>
          </p:cNvPicPr>
          <p:nvPr/>
        </p:nvPicPr>
        <p:blipFill>
          <a:blip r:embed="rId5"/>
          <a:stretch>
            <a:fillRect/>
          </a:stretch>
        </p:blipFill>
        <p:spPr>
          <a:xfrm>
            <a:off x="7725640" y="614142"/>
            <a:ext cx="1636009" cy="524388"/>
          </a:xfrm>
          <a:prstGeom prst="rect">
            <a:avLst/>
          </a:prstGeom>
        </p:spPr>
      </p:pic>
      <p:sp>
        <p:nvSpPr>
          <p:cNvPr id="6" name="TextBox 5">
            <a:extLst>
              <a:ext uri="{FF2B5EF4-FFF2-40B4-BE49-F238E27FC236}">
                <a16:creationId xmlns:a16="http://schemas.microsoft.com/office/drawing/2014/main" id="{052FEC69-7D73-5022-0633-19FEFEFDF76F}"/>
              </a:ext>
            </a:extLst>
          </p:cNvPr>
          <p:cNvSpPr txBox="1"/>
          <p:nvPr/>
        </p:nvSpPr>
        <p:spPr>
          <a:xfrm>
            <a:off x="7349332" y="311664"/>
            <a:ext cx="2388623" cy="923330"/>
          </a:xfrm>
          <a:prstGeom prst="rect">
            <a:avLst/>
          </a:prstGeom>
          <a:noFill/>
        </p:spPr>
        <p:txBody>
          <a:bodyPr wrap="square">
            <a:spAutoFit/>
          </a:bodyPr>
          <a:lstStyle/>
          <a:p>
            <a:r>
              <a:rPr lang="en-US">
                <a:solidFill>
                  <a:schemeClr val="bg1"/>
                </a:solidFill>
              </a:rPr>
              <a:t>The connector between a domain and an address is DNS</a:t>
            </a:r>
          </a:p>
        </p:txBody>
      </p:sp>
      <p:sp>
        <p:nvSpPr>
          <p:cNvPr id="9" name="TextBox 8">
            <a:extLst>
              <a:ext uri="{FF2B5EF4-FFF2-40B4-BE49-F238E27FC236}">
                <a16:creationId xmlns:a16="http://schemas.microsoft.com/office/drawing/2014/main" id="{437F7F68-0140-D0F5-7D8B-065F98F6C725}"/>
              </a:ext>
            </a:extLst>
          </p:cNvPr>
          <p:cNvSpPr txBox="1"/>
          <p:nvPr/>
        </p:nvSpPr>
        <p:spPr>
          <a:xfrm>
            <a:off x="7886787" y="1951119"/>
            <a:ext cx="4027231" cy="923330"/>
          </a:xfrm>
          <a:prstGeom prst="rect">
            <a:avLst/>
          </a:prstGeom>
          <a:noFill/>
        </p:spPr>
        <p:txBody>
          <a:bodyPr wrap="square">
            <a:spAutoFit/>
          </a:bodyPr>
          <a:lstStyle/>
          <a:p>
            <a:r>
              <a:rPr lang="en-US">
                <a:solidFill>
                  <a:schemeClr val="bg1"/>
                </a:solidFill>
              </a:rPr>
              <a:t>A domain is a human-readable and easy-to-remember address that points to a specific computer on the Internet</a:t>
            </a:r>
          </a:p>
        </p:txBody>
      </p:sp>
    </p:spTree>
    <p:extLst>
      <p:ext uri="{BB962C8B-B14F-4D97-AF65-F5344CB8AC3E}">
        <p14:creationId xmlns:p14="http://schemas.microsoft.com/office/powerpoint/2010/main" val="193167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82F2-6960-D099-8273-F1C7EA8ABA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62A34F-AA07-2044-BED5-11EC0CB8E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BD73A116-A0D1-A11A-C6CB-4E6C02132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3D24A68F-0830-AC44-D007-E779D3A2D8BC}"/>
              </a:ext>
            </a:extLst>
          </p:cNvPr>
          <p:cNvSpPr txBox="1"/>
          <p:nvPr/>
        </p:nvSpPr>
        <p:spPr>
          <a:xfrm>
            <a:off x="4920791" y="2163843"/>
            <a:ext cx="5137608" cy="1815882"/>
          </a:xfrm>
          <a:prstGeom prst="rect">
            <a:avLst/>
          </a:prstGeom>
          <a:noFill/>
        </p:spPr>
        <p:txBody>
          <a:bodyPr wrap="square">
            <a:spAutoFit/>
          </a:bodyPr>
          <a:lstStyle/>
          <a:p>
            <a:pPr algn="ctr"/>
            <a:r>
              <a:rPr lang="en-US" sz="2800"/>
              <a:t>DNS is a system that works like a phone book. It keeps a record of which address a domain corresponds to</a:t>
            </a:r>
          </a:p>
        </p:txBody>
      </p:sp>
    </p:spTree>
    <p:extLst>
      <p:ext uri="{BB962C8B-B14F-4D97-AF65-F5344CB8AC3E}">
        <p14:creationId xmlns:p14="http://schemas.microsoft.com/office/powerpoint/2010/main" val="270660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4B2B3-BAB9-EA34-E80D-DD03ADA2438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A85AAA2-92CB-9EF1-33BB-F034B2CAE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814945"/>
            <a:ext cx="7200900" cy="4909705"/>
          </a:xfrm>
          <a:prstGeom prst="rect">
            <a:avLst/>
          </a:prstGeom>
        </p:spPr>
      </p:pic>
      <p:sp>
        <p:nvSpPr>
          <p:cNvPr id="5" name="TextBox 4">
            <a:extLst>
              <a:ext uri="{FF2B5EF4-FFF2-40B4-BE49-F238E27FC236}">
                <a16:creationId xmlns:a16="http://schemas.microsoft.com/office/drawing/2014/main" id="{6BFE846C-B5DE-D6E5-8FE9-90703E847852}"/>
              </a:ext>
            </a:extLst>
          </p:cNvPr>
          <p:cNvSpPr txBox="1"/>
          <p:nvPr/>
        </p:nvSpPr>
        <p:spPr>
          <a:xfrm>
            <a:off x="2986087" y="644008"/>
            <a:ext cx="5800725" cy="646331"/>
          </a:xfrm>
          <a:prstGeom prst="rect">
            <a:avLst/>
          </a:prstGeom>
          <a:noFill/>
        </p:spPr>
        <p:txBody>
          <a:bodyPr wrap="square">
            <a:spAutoFit/>
          </a:bodyPr>
          <a:lstStyle/>
          <a:p>
            <a:pPr algn="ctr">
              <a:buNone/>
            </a:pPr>
            <a:r>
              <a:rPr lang="en-US" sz="3600"/>
              <a:t>DNS (Domain Name System)</a:t>
            </a:r>
          </a:p>
        </p:txBody>
      </p:sp>
      <p:sp>
        <p:nvSpPr>
          <p:cNvPr id="9" name="TextBox 8">
            <a:extLst>
              <a:ext uri="{FF2B5EF4-FFF2-40B4-BE49-F238E27FC236}">
                <a16:creationId xmlns:a16="http://schemas.microsoft.com/office/drawing/2014/main" id="{F3D63C46-57FD-924E-A58A-734AFEA58FD4}"/>
              </a:ext>
            </a:extLst>
          </p:cNvPr>
          <p:cNvSpPr txBox="1"/>
          <p:nvPr/>
        </p:nvSpPr>
        <p:spPr>
          <a:xfrm>
            <a:off x="3333750" y="2706475"/>
            <a:ext cx="2543175" cy="338554"/>
          </a:xfrm>
          <a:prstGeom prst="rect">
            <a:avLst/>
          </a:prstGeom>
          <a:noFill/>
        </p:spPr>
        <p:txBody>
          <a:bodyPr wrap="square" rtlCol="0">
            <a:spAutoFit/>
          </a:bodyPr>
          <a:lstStyle/>
          <a:p>
            <a:r>
              <a:rPr lang="en-US" sz="1600">
                <a:solidFill>
                  <a:schemeClr val="bg1"/>
                </a:solidFill>
              </a:rPr>
              <a:t>Domain name = IP address</a:t>
            </a:r>
          </a:p>
        </p:txBody>
      </p:sp>
      <p:pic>
        <p:nvPicPr>
          <p:cNvPr id="13" name="Picture 12">
            <a:extLst>
              <a:ext uri="{FF2B5EF4-FFF2-40B4-BE49-F238E27FC236}">
                <a16:creationId xmlns:a16="http://schemas.microsoft.com/office/drawing/2014/main" id="{D0955A47-D33C-F13E-9350-6FD571DCD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750" y="3462769"/>
            <a:ext cx="2476500" cy="809625"/>
          </a:xfrm>
          <a:prstGeom prst="rect">
            <a:avLst/>
          </a:prstGeom>
        </p:spPr>
      </p:pic>
      <p:pic>
        <p:nvPicPr>
          <p:cNvPr id="15" name="Picture 14">
            <a:extLst>
              <a:ext uri="{FF2B5EF4-FFF2-40B4-BE49-F238E27FC236}">
                <a16:creationId xmlns:a16="http://schemas.microsoft.com/office/drawing/2014/main" id="{8E422C9F-DA0B-7FED-621C-BAE58018FA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925" y="3429001"/>
            <a:ext cx="1144971" cy="1169506"/>
          </a:xfrm>
          <a:prstGeom prst="rect">
            <a:avLst/>
          </a:prstGeom>
        </p:spPr>
      </p:pic>
      <p:pic>
        <p:nvPicPr>
          <p:cNvPr id="17" name="Picture 16">
            <a:extLst>
              <a:ext uri="{FF2B5EF4-FFF2-40B4-BE49-F238E27FC236}">
                <a16:creationId xmlns:a16="http://schemas.microsoft.com/office/drawing/2014/main" id="{D8B96FCA-ADD0-65ED-86A4-39F58AA36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953" y="3395662"/>
            <a:ext cx="1144971" cy="1185863"/>
          </a:xfrm>
          <a:prstGeom prst="rect">
            <a:avLst/>
          </a:prstGeom>
        </p:spPr>
      </p:pic>
      <p:pic>
        <p:nvPicPr>
          <p:cNvPr id="21" name="Picture 20">
            <a:extLst>
              <a:ext uri="{FF2B5EF4-FFF2-40B4-BE49-F238E27FC236}">
                <a16:creationId xmlns:a16="http://schemas.microsoft.com/office/drawing/2014/main" id="{E8E05180-7F86-34E2-D9C4-35096CBF1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4675" y="3436143"/>
            <a:ext cx="571500" cy="1104900"/>
          </a:xfrm>
          <a:prstGeom prst="rect">
            <a:avLst/>
          </a:prstGeom>
        </p:spPr>
      </p:pic>
      <p:sp>
        <p:nvSpPr>
          <p:cNvPr id="22" name="TextBox 21">
            <a:extLst>
              <a:ext uri="{FF2B5EF4-FFF2-40B4-BE49-F238E27FC236}">
                <a16:creationId xmlns:a16="http://schemas.microsoft.com/office/drawing/2014/main" id="{5EB6E018-944C-AB7D-D05D-20957AC191F0}"/>
              </a:ext>
            </a:extLst>
          </p:cNvPr>
          <p:cNvSpPr txBox="1"/>
          <p:nvPr/>
        </p:nvSpPr>
        <p:spPr>
          <a:xfrm>
            <a:off x="5938837" y="2706475"/>
            <a:ext cx="2543175" cy="338554"/>
          </a:xfrm>
          <a:prstGeom prst="rect">
            <a:avLst/>
          </a:prstGeom>
          <a:noFill/>
        </p:spPr>
        <p:txBody>
          <a:bodyPr wrap="square" rtlCol="0">
            <a:spAutoFit/>
          </a:bodyPr>
          <a:lstStyle/>
          <a:p>
            <a:r>
              <a:rPr lang="en-US" sz="1600">
                <a:solidFill>
                  <a:schemeClr val="bg1"/>
                </a:solidFill>
              </a:rPr>
              <a:t>Domain name = IP address</a:t>
            </a:r>
          </a:p>
        </p:txBody>
      </p:sp>
    </p:spTree>
    <p:extLst>
      <p:ext uri="{BB962C8B-B14F-4D97-AF65-F5344CB8AC3E}">
        <p14:creationId xmlns:p14="http://schemas.microsoft.com/office/powerpoint/2010/main" val="2118047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29E52-E4E8-5F9A-7394-2484D63D69D9}"/>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18678675-1ACC-4218-C867-ABAF0FBB270B}"/>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11B9EF93-F7C9-0ADB-9DEC-757468038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156904FD-73A9-4978-72EC-D6080F80DBCC}"/>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39D523B2-0F66-1363-A991-1845D4DDEC22}"/>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C49DF59F-AB1B-F546-2EE0-AF4523F55BF4}"/>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www.omnifood.dev</a:t>
            </a:r>
          </a:p>
        </p:txBody>
      </p:sp>
      <p:sp>
        <p:nvSpPr>
          <p:cNvPr id="23" name="TextBox 22">
            <a:extLst>
              <a:ext uri="{FF2B5EF4-FFF2-40B4-BE49-F238E27FC236}">
                <a16:creationId xmlns:a16="http://schemas.microsoft.com/office/drawing/2014/main" id="{7E08CCE6-3C5B-8C99-09DB-3762A922219D}"/>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23.187.54.102</a:t>
            </a:r>
          </a:p>
        </p:txBody>
      </p:sp>
      <p:pic>
        <p:nvPicPr>
          <p:cNvPr id="48" name="Picture 47">
            <a:extLst>
              <a:ext uri="{FF2B5EF4-FFF2-40B4-BE49-F238E27FC236}">
                <a16:creationId xmlns:a16="http://schemas.microsoft.com/office/drawing/2014/main" id="{88598E39-F103-FDCA-4E24-8ECA78849BBF}"/>
              </a:ext>
            </a:extLst>
          </p:cNvPr>
          <p:cNvPicPr>
            <a:picLocks noChangeAspect="1"/>
          </p:cNvPicPr>
          <p:nvPr/>
        </p:nvPicPr>
        <p:blipFill>
          <a:blip r:embed="rId3"/>
          <a:stretch>
            <a:fillRect/>
          </a:stretch>
        </p:blipFill>
        <p:spPr>
          <a:xfrm>
            <a:off x="100221" y="396936"/>
            <a:ext cx="3067478" cy="1733792"/>
          </a:xfrm>
          <a:prstGeom prst="rect">
            <a:avLst/>
          </a:prstGeom>
        </p:spPr>
      </p:pic>
      <p:sp>
        <p:nvSpPr>
          <p:cNvPr id="49" name="TextBox 48">
            <a:extLst>
              <a:ext uri="{FF2B5EF4-FFF2-40B4-BE49-F238E27FC236}">
                <a16:creationId xmlns:a16="http://schemas.microsoft.com/office/drawing/2014/main" id="{7C796D32-DE80-15FA-EF97-420E42DDE8D4}"/>
              </a:ext>
            </a:extLst>
          </p:cNvPr>
          <p:cNvSpPr txBox="1"/>
          <p:nvPr/>
        </p:nvSpPr>
        <p:spPr>
          <a:xfrm>
            <a:off x="364332" y="1063777"/>
            <a:ext cx="2490865" cy="400110"/>
          </a:xfrm>
          <a:prstGeom prst="rect">
            <a:avLst/>
          </a:prstGeom>
          <a:noFill/>
        </p:spPr>
        <p:txBody>
          <a:bodyPr wrap="square" rtlCol="0">
            <a:spAutoFit/>
          </a:bodyPr>
          <a:lstStyle/>
          <a:p>
            <a:pPr algn="ctr"/>
            <a:r>
              <a:rPr lang="en-US" sz="2000">
                <a:solidFill>
                  <a:srgbClr val="C00000"/>
                </a:solidFill>
              </a:rPr>
              <a:t>www.omnifood.dev</a:t>
            </a:r>
          </a:p>
        </p:txBody>
      </p:sp>
    </p:spTree>
    <p:extLst>
      <p:ext uri="{BB962C8B-B14F-4D97-AF65-F5344CB8AC3E}">
        <p14:creationId xmlns:p14="http://schemas.microsoft.com/office/powerpoint/2010/main" val="31233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right)">
                                      <p:cBhvr>
                                        <p:cTn id="33" dur="500"/>
                                        <p:tgtEl>
                                          <p:spTgt spid="15"/>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3" grpId="0"/>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40FE0-C009-49A8-881E-9C14E2DB244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28A3848-0C5E-2B02-306D-6D2D57C1478A}"/>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BC6F2733-029D-AB59-72A3-198745333E36}"/>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0A81933E-9A96-C3A2-D09D-E9F8FBDD7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11A3D1A6-5518-7834-5CEA-B4D386845A50}"/>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40DA7A9D-C2C5-3648-9CC5-62F79A69642D}"/>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3D38A95B-BDA3-2D75-2072-209B0CDB9CB3}"/>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www.omnifood.dev</a:t>
            </a:r>
          </a:p>
        </p:txBody>
      </p:sp>
      <p:sp>
        <p:nvSpPr>
          <p:cNvPr id="23" name="TextBox 22">
            <a:extLst>
              <a:ext uri="{FF2B5EF4-FFF2-40B4-BE49-F238E27FC236}">
                <a16:creationId xmlns:a16="http://schemas.microsoft.com/office/drawing/2014/main" id="{2EAC1D8E-8DA2-09E2-4937-BD2413FF488C}"/>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23.187.54.102</a:t>
            </a:r>
          </a:p>
        </p:txBody>
      </p:sp>
      <p:pic>
        <p:nvPicPr>
          <p:cNvPr id="48" name="Picture 47">
            <a:extLst>
              <a:ext uri="{FF2B5EF4-FFF2-40B4-BE49-F238E27FC236}">
                <a16:creationId xmlns:a16="http://schemas.microsoft.com/office/drawing/2014/main" id="{FFC24B4B-DDFB-40B7-07F5-7EAC64D2E0B6}"/>
              </a:ext>
            </a:extLst>
          </p:cNvPr>
          <p:cNvPicPr>
            <a:picLocks noChangeAspect="1"/>
          </p:cNvPicPr>
          <p:nvPr/>
        </p:nvPicPr>
        <p:blipFill>
          <a:blip r:embed="rId4"/>
          <a:stretch>
            <a:fillRect/>
          </a:stretch>
        </p:blipFill>
        <p:spPr>
          <a:xfrm>
            <a:off x="100221" y="408463"/>
            <a:ext cx="3067478" cy="1733792"/>
          </a:xfrm>
          <a:prstGeom prst="rect">
            <a:avLst/>
          </a:prstGeom>
        </p:spPr>
      </p:pic>
      <p:sp>
        <p:nvSpPr>
          <p:cNvPr id="49" name="TextBox 48">
            <a:extLst>
              <a:ext uri="{FF2B5EF4-FFF2-40B4-BE49-F238E27FC236}">
                <a16:creationId xmlns:a16="http://schemas.microsoft.com/office/drawing/2014/main" id="{95D676D1-40BD-6BFB-EB8C-380568BB2319}"/>
              </a:ext>
            </a:extLst>
          </p:cNvPr>
          <p:cNvSpPr txBox="1"/>
          <p:nvPr/>
        </p:nvSpPr>
        <p:spPr>
          <a:xfrm>
            <a:off x="364332" y="1063777"/>
            <a:ext cx="2490865" cy="400110"/>
          </a:xfrm>
          <a:prstGeom prst="rect">
            <a:avLst/>
          </a:prstGeom>
          <a:noFill/>
        </p:spPr>
        <p:txBody>
          <a:bodyPr wrap="square" rtlCol="0">
            <a:spAutoFit/>
          </a:bodyPr>
          <a:lstStyle/>
          <a:p>
            <a:pPr algn="ctr"/>
            <a:r>
              <a:rPr lang="en-US" sz="2000">
                <a:solidFill>
                  <a:srgbClr val="C00000"/>
                </a:solidFill>
                <a:latin typeface="Sylfaen" panose="010A0502050306030303" pitchFamily="18" charset="0"/>
              </a:rPr>
              <a:t>23.187.54.102</a:t>
            </a:r>
          </a:p>
        </p:txBody>
      </p:sp>
    </p:spTree>
    <p:extLst>
      <p:ext uri="{BB962C8B-B14F-4D97-AF65-F5344CB8AC3E}">
        <p14:creationId xmlns:p14="http://schemas.microsoft.com/office/powerpoint/2010/main" val="130910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63160-882A-3B34-9219-08E89C6B1E7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F0F7F076-64D6-67EB-19C1-316ECBA03F65}"/>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53071E84-CC01-D667-28C9-6175B789BA0D}"/>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B9130ADC-5D54-98C0-96A1-C6EA2AEC209C}"/>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814715F2-4AF6-0043-3816-936BE5AA6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2107407C-B8F8-0597-0087-2B258CE306DC}"/>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85CC21F0-782C-EE7E-1B87-5FD81A238475}"/>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592393D4-4705-CC5E-969C-37C0DEAC31A8}"/>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www.omnifood.dev</a:t>
            </a:r>
          </a:p>
        </p:txBody>
      </p:sp>
      <p:sp>
        <p:nvSpPr>
          <p:cNvPr id="23" name="TextBox 22">
            <a:extLst>
              <a:ext uri="{FF2B5EF4-FFF2-40B4-BE49-F238E27FC236}">
                <a16:creationId xmlns:a16="http://schemas.microsoft.com/office/drawing/2014/main" id="{B1918A5A-67D8-46D9-ABA4-265575795A0C}"/>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23.187.54.102</a:t>
            </a:r>
          </a:p>
        </p:txBody>
      </p:sp>
      <p:sp>
        <p:nvSpPr>
          <p:cNvPr id="25" name="Arrow: Right 24">
            <a:extLst>
              <a:ext uri="{FF2B5EF4-FFF2-40B4-BE49-F238E27FC236}">
                <a16:creationId xmlns:a16="http://schemas.microsoft.com/office/drawing/2014/main" id="{CC62B463-4ABF-468B-0EB6-461E03E2D22F}"/>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F293CA3-A7F1-14E8-EAB1-7F99AD04E410}"/>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pic>
        <p:nvPicPr>
          <p:cNvPr id="48" name="Picture 47">
            <a:extLst>
              <a:ext uri="{FF2B5EF4-FFF2-40B4-BE49-F238E27FC236}">
                <a16:creationId xmlns:a16="http://schemas.microsoft.com/office/drawing/2014/main" id="{84B0E77A-113A-D9B1-8850-03A283BBAED4}"/>
              </a:ext>
            </a:extLst>
          </p:cNvPr>
          <p:cNvPicPr>
            <a:picLocks noChangeAspect="1"/>
          </p:cNvPicPr>
          <p:nvPr/>
        </p:nvPicPr>
        <p:blipFill>
          <a:blip r:embed="rId4"/>
          <a:stretch>
            <a:fillRect/>
          </a:stretch>
        </p:blipFill>
        <p:spPr>
          <a:xfrm>
            <a:off x="100221" y="408463"/>
            <a:ext cx="3067478" cy="1733792"/>
          </a:xfrm>
          <a:prstGeom prst="rect">
            <a:avLst/>
          </a:prstGeom>
        </p:spPr>
      </p:pic>
      <p:sp>
        <p:nvSpPr>
          <p:cNvPr id="2" name="TextBox 1">
            <a:extLst>
              <a:ext uri="{FF2B5EF4-FFF2-40B4-BE49-F238E27FC236}">
                <a16:creationId xmlns:a16="http://schemas.microsoft.com/office/drawing/2014/main" id="{14D5EA80-0344-CFA2-24E9-CB4CDA0A683A}"/>
              </a:ext>
            </a:extLst>
          </p:cNvPr>
          <p:cNvSpPr txBox="1"/>
          <p:nvPr/>
        </p:nvSpPr>
        <p:spPr>
          <a:xfrm>
            <a:off x="364332" y="1063777"/>
            <a:ext cx="2490865" cy="400110"/>
          </a:xfrm>
          <a:prstGeom prst="rect">
            <a:avLst/>
          </a:prstGeom>
          <a:solidFill>
            <a:schemeClr val="tx1">
              <a:lumMod val="85000"/>
            </a:schemeClr>
          </a:solidFill>
          <a:ln>
            <a:solidFill>
              <a:schemeClr val="tx1">
                <a:lumMod val="8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solidFill>
                  <a:srgbClr val="C00000"/>
                </a:solidFill>
                <a:latin typeface="Sylfaen" panose="010A0502050306030303" pitchFamily="18" charset="0"/>
              </a:rPr>
              <a:t>23.187.54.102</a:t>
            </a:r>
          </a:p>
        </p:txBody>
      </p:sp>
    </p:spTree>
    <p:extLst>
      <p:ext uri="{BB962C8B-B14F-4D97-AF65-F5344CB8AC3E}">
        <p14:creationId xmlns:p14="http://schemas.microsoft.com/office/powerpoint/2010/main" val="1547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25E-6 7.40741E-7 L 0.60248 0.1875 " pathEditMode="relative" rAng="0" ptsTypes="AA">
                                      <p:cBhvr>
                                        <p:cTn id="11" dur="2000" fill="hold"/>
                                        <p:tgtEl>
                                          <p:spTgt spid="2"/>
                                        </p:tgtEl>
                                        <p:attrNameLst>
                                          <p:attrName>ppt_x</p:attrName>
                                          <p:attrName>ppt_y</p:attrName>
                                        </p:attrNameLst>
                                      </p:cBhvr>
                                      <p:rCtr x="30117" y="9375"/>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7"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38DD-196C-5518-77ED-15457B76171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D6346E0-DFBE-6347-AD99-E10A22E8746A}"/>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57677AB9-E647-1CFB-2FB4-5349919AA0BA}"/>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4ACC08C1-5150-BE36-A17A-4B759B191053}"/>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57F1F9F9-ABF5-A872-317A-013F25BC1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3FD7C7AC-57F6-8BFE-39BE-49CDE246F8E7}"/>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F47ED079-EA8B-F0D2-D3CB-86CE983B8A31}"/>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3CF7BAF9-CBAC-B130-D727-55364B7BE874}"/>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www.omnifood.dev</a:t>
            </a:r>
          </a:p>
        </p:txBody>
      </p:sp>
      <p:sp>
        <p:nvSpPr>
          <p:cNvPr id="23" name="TextBox 22">
            <a:extLst>
              <a:ext uri="{FF2B5EF4-FFF2-40B4-BE49-F238E27FC236}">
                <a16:creationId xmlns:a16="http://schemas.microsoft.com/office/drawing/2014/main" id="{F6708A3D-30CA-5FF7-FDBB-9D4A647B7CBE}"/>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23.187.54.102</a:t>
            </a:r>
          </a:p>
        </p:txBody>
      </p:sp>
      <p:sp>
        <p:nvSpPr>
          <p:cNvPr id="25" name="Arrow: Right 24">
            <a:extLst>
              <a:ext uri="{FF2B5EF4-FFF2-40B4-BE49-F238E27FC236}">
                <a16:creationId xmlns:a16="http://schemas.microsoft.com/office/drawing/2014/main" id="{AEFE1873-01DC-F646-6F4D-C50ACBAFC1D9}"/>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8F582EEE-9CFE-87C5-0659-B7C8F48AB1DF}"/>
              </a:ext>
            </a:extLst>
          </p:cNvPr>
          <p:cNvSpPr/>
          <p:nvPr/>
        </p:nvSpPr>
        <p:spPr>
          <a:xfrm>
            <a:off x="4108327" y="3818674"/>
            <a:ext cx="3440784" cy="169421"/>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C96A41E-83FD-C17B-493C-11E7723C8106}"/>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sp>
        <p:nvSpPr>
          <p:cNvPr id="28" name="TextBox 27">
            <a:extLst>
              <a:ext uri="{FF2B5EF4-FFF2-40B4-BE49-F238E27FC236}">
                <a16:creationId xmlns:a16="http://schemas.microsoft.com/office/drawing/2014/main" id="{B1DB9634-799E-4E24-8185-51F51D83C1D0}"/>
              </a:ext>
            </a:extLst>
          </p:cNvPr>
          <p:cNvSpPr txBox="1"/>
          <p:nvPr/>
        </p:nvSpPr>
        <p:spPr>
          <a:xfrm>
            <a:off x="4843331" y="3988095"/>
            <a:ext cx="2092750" cy="400110"/>
          </a:xfrm>
          <a:prstGeom prst="rect">
            <a:avLst/>
          </a:prstGeom>
          <a:noFill/>
        </p:spPr>
        <p:txBody>
          <a:bodyPr wrap="square" rtlCol="0">
            <a:spAutoFit/>
          </a:bodyPr>
          <a:lstStyle/>
          <a:p>
            <a:pPr algn="ctr"/>
            <a:r>
              <a:rPr lang="en-US" sz="2000"/>
              <a:t>Response</a:t>
            </a:r>
          </a:p>
        </p:txBody>
      </p:sp>
      <p:pic>
        <p:nvPicPr>
          <p:cNvPr id="38" name="Picture 37">
            <a:extLst>
              <a:ext uri="{FF2B5EF4-FFF2-40B4-BE49-F238E27FC236}">
                <a16:creationId xmlns:a16="http://schemas.microsoft.com/office/drawing/2014/main" id="{B7984ED9-A0FD-8ACF-3009-506D7AABD046}"/>
              </a:ext>
            </a:extLst>
          </p:cNvPr>
          <p:cNvPicPr>
            <a:picLocks noChangeAspect="1"/>
          </p:cNvPicPr>
          <p:nvPr/>
        </p:nvPicPr>
        <p:blipFill>
          <a:blip r:embed="rId4"/>
          <a:stretch>
            <a:fillRect/>
          </a:stretch>
        </p:blipFill>
        <p:spPr>
          <a:xfrm>
            <a:off x="8866528" y="1506645"/>
            <a:ext cx="1057423" cy="238158"/>
          </a:xfrm>
          <a:prstGeom prst="rect">
            <a:avLst/>
          </a:prstGeom>
        </p:spPr>
      </p:pic>
      <p:pic>
        <p:nvPicPr>
          <p:cNvPr id="40" name="Picture 39">
            <a:extLst>
              <a:ext uri="{FF2B5EF4-FFF2-40B4-BE49-F238E27FC236}">
                <a16:creationId xmlns:a16="http://schemas.microsoft.com/office/drawing/2014/main" id="{3AA83F50-8CBD-678A-1B1E-DBD097C93ECF}"/>
              </a:ext>
            </a:extLst>
          </p:cNvPr>
          <p:cNvPicPr>
            <a:picLocks noChangeAspect="1"/>
          </p:cNvPicPr>
          <p:nvPr/>
        </p:nvPicPr>
        <p:blipFill>
          <a:blip r:embed="rId5"/>
          <a:stretch>
            <a:fillRect/>
          </a:stretch>
        </p:blipFill>
        <p:spPr>
          <a:xfrm>
            <a:off x="10102872" y="1506823"/>
            <a:ext cx="1019317" cy="247685"/>
          </a:xfrm>
          <a:prstGeom prst="rect">
            <a:avLst/>
          </a:prstGeom>
        </p:spPr>
      </p:pic>
      <p:pic>
        <p:nvPicPr>
          <p:cNvPr id="42" name="Picture 41">
            <a:extLst>
              <a:ext uri="{FF2B5EF4-FFF2-40B4-BE49-F238E27FC236}">
                <a16:creationId xmlns:a16="http://schemas.microsoft.com/office/drawing/2014/main" id="{EF963911-510C-63A2-F4D7-DB58BBCD6CE0}"/>
              </a:ext>
            </a:extLst>
          </p:cNvPr>
          <p:cNvPicPr>
            <a:picLocks noChangeAspect="1"/>
          </p:cNvPicPr>
          <p:nvPr/>
        </p:nvPicPr>
        <p:blipFill>
          <a:blip r:embed="rId6"/>
          <a:stretch>
            <a:fillRect/>
          </a:stretch>
        </p:blipFill>
        <p:spPr>
          <a:xfrm>
            <a:off x="9498845" y="1922104"/>
            <a:ext cx="1028844" cy="257211"/>
          </a:xfrm>
          <a:prstGeom prst="rect">
            <a:avLst/>
          </a:prstGeom>
        </p:spPr>
      </p:pic>
      <p:pic>
        <p:nvPicPr>
          <p:cNvPr id="48" name="Picture 47">
            <a:extLst>
              <a:ext uri="{FF2B5EF4-FFF2-40B4-BE49-F238E27FC236}">
                <a16:creationId xmlns:a16="http://schemas.microsoft.com/office/drawing/2014/main" id="{C3AF499E-949B-6937-B1F8-5E35955E6B5D}"/>
              </a:ext>
            </a:extLst>
          </p:cNvPr>
          <p:cNvPicPr>
            <a:picLocks noChangeAspect="1"/>
          </p:cNvPicPr>
          <p:nvPr/>
        </p:nvPicPr>
        <p:blipFill>
          <a:blip r:embed="rId7"/>
          <a:stretch>
            <a:fillRect/>
          </a:stretch>
        </p:blipFill>
        <p:spPr>
          <a:xfrm>
            <a:off x="100221" y="408463"/>
            <a:ext cx="3067478" cy="1733792"/>
          </a:xfrm>
          <a:prstGeom prst="rect">
            <a:avLst/>
          </a:prstGeom>
        </p:spPr>
      </p:pic>
    </p:spTree>
    <p:extLst>
      <p:ext uri="{BB962C8B-B14F-4D97-AF65-F5344CB8AC3E}">
        <p14:creationId xmlns:p14="http://schemas.microsoft.com/office/powerpoint/2010/main" val="21764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2112C-BF00-DA96-FB6A-66C4140875C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B71E957-3934-10F2-EF82-8ADA4B2433C7}"/>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E2918C36-166C-1091-F812-703E7355971C}"/>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8F22F8F4-1A82-58FE-66F2-1ED412600737}"/>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0328706C-4FEE-79A5-87FB-12504D96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79B326C9-2E42-3F08-1BC8-51DE0B1568F1}"/>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11D100E0-1AD4-56F2-5908-34E56BFF64AB}"/>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6BD5ADC9-4822-A993-3F32-A1BA49E6F7C7}"/>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www.omnifood.dev</a:t>
            </a:r>
          </a:p>
        </p:txBody>
      </p:sp>
      <p:sp>
        <p:nvSpPr>
          <p:cNvPr id="23" name="TextBox 22">
            <a:extLst>
              <a:ext uri="{FF2B5EF4-FFF2-40B4-BE49-F238E27FC236}">
                <a16:creationId xmlns:a16="http://schemas.microsoft.com/office/drawing/2014/main" id="{11646564-9356-B87E-EC02-C1E2D0CF2A4D}"/>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23.187.54.102</a:t>
            </a:r>
          </a:p>
        </p:txBody>
      </p:sp>
      <p:sp>
        <p:nvSpPr>
          <p:cNvPr id="25" name="Arrow: Right 24">
            <a:extLst>
              <a:ext uri="{FF2B5EF4-FFF2-40B4-BE49-F238E27FC236}">
                <a16:creationId xmlns:a16="http://schemas.microsoft.com/office/drawing/2014/main" id="{7F4E14EE-C0AD-B351-C7E7-5066D8C2C3FE}"/>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EA881140-0FB5-F47F-48AB-AA46E85948FE}"/>
              </a:ext>
            </a:extLst>
          </p:cNvPr>
          <p:cNvSpPr/>
          <p:nvPr/>
        </p:nvSpPr>
        <p:spPr>
          <a:xfrm>
            <a:off x="4108327" y="3818674"/>
            <a:ext cx="3440784" cy="169421"/>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E6BA419-2AA6-4DF2-8BA5-BB7C6B7246A2}"/>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sp>
        <p:nvSpPr>
          <p:cNvPr id="28" name="TextBox 27">
            <a:extLst>
              <a:ext uri="{FF2B5EF4-FFF2-40B4-BE49-F238E27FC236}">
                <a16:creationId xmlns:a16="http://schemas.microsoft.com/office/drawing/2014/main" id="{04ABED65-B9BD-A466-DE24-18E642A99F21}"/>
              </a:ext>
            </a:extLst>
          </p:cNvPr>
          <p:cNvSpPr txBox="1"/>
          <p:nvPr/>
        </p:nvSpPr>
        <p:spPr>
          <a:xfrm>
            <a:off x="4843331" y="3988095"/>
            <a:ext cx="2092750" cy="400110"/>
          </a:xfrm>
          <a:prstGeom prst="rect">
            <a:avLst/>
          </a:prstGeom>
          <a:noFill/>
        </p:spPr>
        <p:txBody>
          <a:bodyPr wrap="square" rtlCol="0">
            <a:spAutoFit/>
          </a:bodyPr>
          <a:lstStyle/>
          <a:p>
            <a:pPr algn="ctr"/>
            <a:r>
              <a:rPr lang="en-US" sz="2000"/>
              <a:t>Response</a:t>
            </a:r>
          </a:p>
        </p:txBody>
      </p:sp>
      <p:pic>
        <p:nvPicPr>
          <p:cNvPr id="48" name="Picture 47">
            <a:extLst>
              <a:ext uri="{FF2B5EF4-FFF2-40B4-BE49-F238E27FC236}">
                <a16:creationId xmlns:a16="http://schemas.microsoft.com/office/drawing/2014/main" id="{E221F31C-AA24-D036-E3AD-B710D88F242C}"/>
              </a:ext>
            </a:extLst>
          </p:cNvPr>
          <p:cNvPicPr>
            <a:picLocks noChangeAspect="1"/>
          </p:cNvPicPr>
          <p:nvPr/>
        </p:nvPicPr>
        <p:blipFill>
          <a:blip r:embed="rId4"/>
          <a:stretch>
            <a:fillRect/>
          </a:stretch>
        </p:blipFill>
        <p:spPr>
          <a:xfrm>
            <a:off x="100221" y="408463"/>
            <a:ext cx="3067478" cy="1733792"/>
          </a:xfrm>
          <a:prstGeom prst="rect">
            <a:avLst/>
          </a:prstGeom>
        </p:spPr>
      </p:pic>
      <p:pic>
        <p:nvPicPr>
          <p:cNvPr id="52" name="Picture 51">
            <a:extLst>
              <a:ext uri="{FF2B5EF4-FFF2-40B4-BE49-F238E27FC236}">
                <a16:creationId xmlns:a16="http://schemas.microsoft.com/office/drawing/2014/main" id="{7022293C-C8C3-5229-C8A2-F6A3D1EE08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926" y="4309459"/>
            <a:ext cx="762068" cy="884509"/>
          </a:xfrm>
          <a:prstGeom prst="rect">
            <a:avLst/>
          </a:prstGeom>
        </p:spPr>
      </p:pic>
      <p:pic>
        <p:nvPicPr>
          <p:cNvPr id="54" name="Picture 53">
            <a:extLst>
              <a:ext uri="{FF2B5EF4-FFF2-40B4-BE49-F238E27FC236}">
                <a16:creationId xmlns:a16="http://schemas.microsoft.com/office/drawing/2014/main" id="{1114DE48-6C43-1E74-0F8C-3E46FC7CC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756" y="4367850"/>
            <a:ext cx="767728" cy="767728"/>
          </a:xfrm>
          <a:prstGeom prst="rect">
            <a:avLst/>
          </a:prstGeom>
        </p:spPr>
      </p:pic>
      <p:pic>
        <p:nvPicPr>
          <p:cNvPr id="56" name="Picture 55">
            <a:extLst>
              <a:ext uri="{FF2B5EF4-FFF2-40B4-BE49-F238E27FC236}">
                <a16:creationId xmlns:a16="http://schemas.microsoft.com/office/drawing/2014/main" id="{1B185EA5-8969-A7AE-3D83-00D01804DA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777" y="5218376"/>
            <a:ext cx="684187" cy="721943"/>
          </a:xfrm>
          <a:prstGeom prst="rect">
            <a:avLst/>
          </a:prstGeom>
        </p:spPr>
      </p:pic>
      <p:pic>
        <p:nvPicPr>
          <p:cNvPr id="2" name="Picture 1">
            <a:extLst>
              <a:ext uri="{FF2B5EF4-FFF2-40B4-BE49-F238E27FC236}">
                <a16:creationId xmlns:a16="http://schemas.microsoft.com/office/drawing/2014/main" id="{4E92AA48-7DEE-D822-3DE4-7DFC410B2ACC}"/>
              </a:ext>
            </a:extLst>
          </p:cNvPr>
          <p:cNvPicPr>
            <a:picLocks noChangeAspect="1"/>
          </p:cNvPicPr>
          <p:nvPr/>
        </p:nvPicPr>
        <p:blipFill>
          <a:blip r:embed="rId8"/>
          <a:stretch>
            <a:fillRect/>
          </a:stretch>
        </p:blipFill>
        <p:spPr>
          <a:xfrm>
            <a:off x="8866528" y="1506645"/>
            <a:ext cx="1057423" cy="238158"/>
          </a:xfrm>
          <a:prstGeom prst="rect">
            <a:avLst/>
          </a:prstGeom>
        </p:spPr>
      </p:pic>
      <p:pic>
        <p:nvPicPr>
          <p:cNvPr id="3" name="Picture 2">
            <a:extLst>
              <a:ext uri="{FF2B5EF4-FFF2-40B4-BE49-F238E27FC236}">
                <a16:creationId xmlns:a16="http://schemas.microsoft.com/office/drawing/2014/main" id="{7A749D53-6F1F-ED58-CC47-36D5C808F818}"/>
              </a:ext>
            </a:extLst>
          </p:cNvPr>
          <p:cNvPicPr>
            <a:picLocks noChangeAspect="1"/>
          </p:cNvPicPr>
          <p:nvPr/>
        </p:nvPicPr>
        <p:blipFill>
          <a:blip r:embed="rId9"/>
          <a:stretch>
            <a:fillRect/>
          </a:stretch>
        </p:blipFill>
        <p:spPr>
          <a:xfrm>
            <a:off x="10102872" y="1506823"/>
            <a:ext cx="1019317" cy="247685"/>
          </a:xfrm>
          <a:prstGeom prst="rect">
            <a:avLst/>
          </a:prstGeom>
        </p:spPr>
      </p:pic>
      <p:pic>
        <p:nvPicPr>
          <p:cNvPr id="4" name="Picture 3">
            <a:extLst>
              <a:ext uri="{FF2B5EF4-FFF2-40B4-BE49-F238E27FC236}">
                <a16:creationId xmlns:a16="http://schemas.microsoft.com/office/drawing/2014/main" id="{73AB60F6-4D4E-DFA4-15DC-CAABE5D90B62}"/>
              </a:ext>
            </a:extLst>
          </p:cNvPr>
          <p:cNvPicPr>
            <a:picLocks noChangeAspect="1"/>
          </p:cNvPicPr>
          <p:nvPr/>
        </p:nvPicPr>
        <p:blipFill>
          <a:blip r:embed="rId10"/>
          <a:stretch>
            <a:fillRect/>
          </a:stretch>
        </p:blipFill>
        <p:spPr>
          <a:xfrm>
            <a:off x="9498845" y="1922104"/>
            <a:ext cx="1028844" cy="257211"/>
          </a:xfrm>
          <a:prstGeom prst="rect">
            <a:avLst/>
          </a:prstGeom>
        </p:spPr>
      </p:pic>
      <p:pic>
        <p:nvPicPr>
          <p:cNvPr id="7" name="Picture 6">
            <a:extLst>
              <a:ext uri="{FF2B5EF4-FFF2-40B4-BE49-F238E27FC236}">
                <a16:creationId xmlns:a16="http://schemas.microsoft.com/office/drawing/2014/main" id="{6790C486-7996-0E84-00D1-2C08E0BFEC4E}"/>
              </a:ext>
            </a:extLst>
          </p:cNvPr>
          <p:cNvPicPr>
            <a:picLocks noChangeAspect="1"/>
          </p:cNvPicPr>
          <p:nvPr/>
        </p:nvPicPr>
        <p:blipFill>
          <a:blip r:embed="rId11"/>
          <a:stretch>
            <a:fillRect/>
          </a:stretch>
        </p:blipFill>
        <p:spPr>
          <a:xfrm>
            <a:off x="110484" y="410769"/>
            <a:ext cx="3057215" cy="1720045"/>
          </a:xfrm>
          <a:prstGeom prst="rect">
            <a:avLst/>
          </a:prstGeom>
        </p:spPr>
      </p:pic>
      <p:cxnSp>
        <p:nvCxnSpPr>
          <p:cNvPr id="9" name="Straight Arrow Connector 8">
            <a:extLst>
              <a:ext uri="{FF2B5EF4-FFF2-40B4-BE49-F238E27FC236}">
                <a16:creationId xmlns:a16="http://schemas.microsoft.com/office/drawing/2014/main" id="{03929B40-848E-E7DD-0CCA-C8B6D1AB7139}"/>
              </a:ext>
            </a:extLst>
          </p:cNvPr>
          <p:cNvCxnSpPr>
            <a:cxnSpLocks/>
          </p:cNvCxnSpPr>
          <p:nvPr/>
        </p:nvCxnSpPr>
        <p:spPr>
          <a:xfrm flipH="1" flipV="1">
            <a:off x="2488676" y="5034366"/>
            <a:ext cx="828781" cy="15960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3F40B065-A421-4967-4360-FBF35133051D}"/>
              </a:ext>
            </a:extLst>
          </p:cNvPr>
          <p:cNvSpPr txBox="1"/>
          <p:nvPr/>
        </p:nvSpPr>
        <p:spPr>
          <a:xfrm>
            <a:off x="3476138" y="4867294"/>
            <a:ext cx="2282149" cy="646331"/>
          </a:xfrm>
          <a:prstGeom prst="rect">
            <a:avLst/>
          </a:prstGeom>
          <a:noFill/>
        </p:spPr>
        <p:txBody>
          <a:bodyPr wrap="square" rtlCol="0">
            <a:spAutoFit/>
          </a:bodyPr>
          <a:lstStyle/>
          <a:p>
            <a:r>
              <a:rPr lang="en-US"/>
              <a:t>The 3 languages that browsers understand</a:t>
            </a:r>
          </a:p>
        </p:txBody>
      </p:sp>
      <p:sp>
        <p:nvSpPr>
          <p:cNvPr id="19" name="Oval 18">
            <a:extLst>
              <a:ext uri="{FF2B5EF4-FFF2-40B4-BE49-F238E27FC236}">
                <a16:creationId xmlns:a16="http://schemas.microsoft.com/office/drawing/2014/main" id="{03B4C151-9F2D-271F-6B59-D6B682E9E757}"/>
              </a:ext>
            </a:extLst>
          </p:cNvPr>
          <p:cNvSpPr/>
          <p:nvPr/>
        </p:nvSpPr>
        <p:spPr>
          <a:xfrm>
            <a:off x="213676" y="3988095"/>
            <a:ext cx="2095892" cy="2177035"/>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AF2221-059B-F13B-9609-B07626B1454D}"/>
              </a:ext>
            </a:extLst>
          </p:cNvPr>
          <p:cNvCxnSpPr>
            <a:cxnSpLocks/>
          </p:cNvCxnSpPr>
          <p:nvPr/>
        </p:nvCxnSpPr>
        <p:spPr>
          <a:xfrm flipH="1" flipV="1">
            <a:off x="2205872" y="5749330"/>
            <a:ext cx="2045617" cy="3221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2FB3F53A-00DD-ADD0-3243-576713D045FB}"/>
              </a:ext>
            </a:extLst>
          </p:cNvPr>
          <p:cNvSpPr txBox="1"/>
          <p:nvPr/>
        </p:nvSpPr>
        <p:spPr>
          <a:xfrm>
            <a:off x="4369015" y="5983242"/>
            <a:ext cx="2778543" cy="369332"/>
          </a:xfrm>
          <a:prstGeom prst="rect">
            <a:avLst/>
          </a:prstGeom>
          <a:noFill/>
        </p:spPr>
        <p:txBody>
          <a:bodyPr wrap="square" rtlCol="0">
            <a:spAutoFit/>
          </a:bodyPr>
          <a:lstStyle/>
          <a:p>
            <a:r>
              <a:rPr lang="en-US"/>
              <a:t>Front-end Development</a:t>
            </a:r>
          </a:p>
        </p:txBody>
      </p:sp>
      <p:sp>
        <p:nvSpPr>
          <p:cNvPr id="31" name="TextBox 30">
            <a:extLst>
              <a:ext uri="{FF2B5EF4-FFF2-40B4-BE49-F238E27FC236}">
                <a16:creationId xmlns:a16="http://schemas.microsoft.com/office/drawing/2014/main" id="{7393DF10-C685-A71B-196C-E62A0309B26F}"/>
              </a:ext>
            </a:extLst>
          </p:cNvPr>
          <p:cNvSpPr txBox="1"/>
          <p:nvPr/>
        </p:nvSpPr>
        <p:spPr>
          <a:xfrm>
            <a:off x="2501950" y="5983242"/>
            <a:ext cx="1453459" cy="646331"/>
          </a:xfrm>
          <a:prstGeom prst="rect">
            <a:avLst/>
          </a:prstGeom>
          <a:noFill/>
        </p:spPr>
        <p:txBody>
          <a:bodyPr wrap="square" rtlCol="0">
            <a:spAutoFit/>
          </a:bodyPr>
          <a:lstStyle/>
          <a:p>
            <a:pPr algn="ctr"/>
            <a:r>
              <a:rPr lang="en-US">
                <a:solidFill>
                  <a:srgbClr val="FFC000"/>
                </a:solidFill>
              </a:rPr>
              <a:t>The process of writing</a:t>
            </a:r>
          </a:p>
        </p:txBody>
      </p:sp>
    </p:spTree>
    <p:extLst>
      <p:ext uri="{BB962C8B-B14F-4D97-AF65-F5344CB8AC3E}">
        <p14:creationId xmlns:p14="http://schemas.microsoft.com/office/powerpoint/2010/main" val="7970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2.96296E-6 L -0.6957 -0.08959 " pathEditMode="relative" rAng="0" ptsTypes="AA">
                                      <p:cBhvr>
                                        <p:cTn id="6" dur="2000" fill="hold"/>
                                        <p:tgtEl>
                                          <p:spTgt spid="2"/>
                                        </p:tgtEl>
                                        <p:attrNameLst>
                                          <p:attrName>ppt_x</p:attrName>
                                          <p:attrName>ppt_y</p:attrName>
                                        </p:attrNameLst>
                                      </p:cBhvr>
                                      <p:rCtr x="-34792" y="-4491"/>
                                    </p:animMotion>
                                  </p:childTnLst>
                                </p:cTn>
                              </p:par>
                              <p:par>
                                <p:cTn id="7" presetID="42" presetClass="path" presetSubtype="0" accel="50000" decel="50000" fill="hold" nodeType="withEffect">
                                  <p:stCondLst>
                                    <p:cond delay="0"/>
                                  </p:stCondLst>
                                  <p:childTnLst>
                                    <p:animMotion origin="layout" path="M -2.70833E-6 -1.48148E-6 L -0.68815 -0.08796 " pathEditMode="relative" rAng="0" ptsTypes="AA">
                                      <p:cBhvr>
                                        <p:cTn id="8" dur="2000" fill="hold"/>
                                        <p:tgtEl>
                                          <p:spTgt spid="3"/>
                                        </p:tgtEl>
                                        <p:attrNameLst>
                                          <p:attrName>ppt_x</p:attrName>
                                          <p:attrName>ppt_y</p:attrName>
                                        </p:attrNameLst>
                                      </p:cBhvr>
                                      <p:rCtr x="-34414" y="-4398"/>
                                    </p:animMotion>
                                  </p:childTnLst>
                                </p:cTn>
                              </p:par>
                              <p:par>
                                <p:cTn id="9" presetID="42" presetClass="path" presetSubtype="0" accel="50000" decel="50000" fill="hold" nodeType="withEffect">
                                  <p:stCondLst>
                                    <p:cond delay="0"/>
                                  </p:stCondLst>
                                  <p:childTnLst>
                                    <p:animMotion origin="layout" path="M -4.16667E-6 -4.07407E-6 L -0.68294 -0.06944 " pathEditMode="relative" rAng="0" ptsTypes="AA">
                                      <p:cBhvr>
                                        <p:cTn id="10" dur="2000" fill="hold"/>
                                        <p:tgtEl>
                                          <p:spTgt spid="4"/>
                                        </p:tgtEl>
                                        <p:attrNameLst>
                                          <p:attrName>ppt_x</p:attrName>
                                          <p:attrName>ppt_y</p:attrName>
                                        </p:attrNameLst>
                                      </p:cBhvr>
                                      <p:rCtr x="-34154" y="-3472"/>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29"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7ADD9-29E6-10F6-F8CE-E3AD03314B4F}"/>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5AFE8A69-6D9B-3577-E145-83D9D5107F7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A99950CD-1C29-23CD-37C9-5F0475635CE2}"/>
              </a:ext>
            </a:extLst>
          </p:cNvPr>
          <p:cNvPicPr>
            <a:picLocks noChangeAspect="1"/>
          </p:cNvPicPr>
          <p:nvPr/>
        </p:nvPicPr>
        <p:blipFill>
          <a:blip r:embed="rId2"/>
          <a:stretch>
            <a:fillRect/>
          </a:stretch>
        </p:blipFill>
        <p:spPr>
          <a:xfrm>
            <a:off x="155444" y="4689737"/>
            <a:ext cx="2323805" cy="2323804"/>
          </a:xfrm>
          <a:prstGeom prst="rect">
            <a:avLst/>
          </a:prstGeom>
        </p:spPr>
      </p:pic>
      <p:pic>
        <p:nvPicPr>
          <p:cNvPr id="14" name="Picture 13">
            <a:extLst>
              <a:ext uri="{FF2B5EF4-FFF2-40B4-BE49-F238E27FC236}">
                <a16:creationId xmlns:a16="http://schemas.microsoft.com/office/drawing/2014/main" id="{8ED7E927-A7D6-D1F7-6BB5-FF718BEF99B8}"/>
              </a:ext>
            </a:extLst>
          </p:cNvPr>
          <p:cNvPicPr>
            <a:picLocks noChangeAspect="1"/>
          </p:cNvPicPr>
          <p:nvPr/>
        </p:nvPicPr>
        <p:blipFill>
          <a:blip r:embed="rId3"/>
          <a:stretch>
            <a:fillRect/>
          </a:stretch>
        </p:blipFill>
        <p:spPr>
          <a:xfrm>
            <a:off x="1213505" y="3967266"/>
            <a:ext cx="1595684" cy="686316"/>
          </a:xfrm>
          <a:prstGeom prst="rect">
            <a:avLst/>
          </a:prstGeom>
        </p:spPr>
      </p:pic>
      <p:pic>
        <p:nvPicPr>
          <p:cNvPr id="24" name="Picture 23">
            <a:extLst>
              <a:ext uri="{FF2B5EF4-FFF2-40B4-BE49-F238E27FC236}">
                <a16:creationId xmlns:a16="http://schemas.microsoft.com/office/drawing/2014/main" id="{C5F92754-A7A1-AE06-9C45-D2167ADCCB8C}"/>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4" name="Picture 3">
            <a:extLst>
              <a:ext uri="{FF2B5EF4-FFF2-40B4-BE49-F238E27FC236}">
                <a16:creationId xmlns:a16="http://schemas.microsoft.com/office/drawing/2014/main" id="{07472DDF-DDEF-700F-3709-010FFE4560BE}"/>
              </a:ext>
            </a:extLst>
          </p:cNvPr>
          <p:cNvPicPr>
            <a:picLocks noChangeAspect="1"/>
          </p:cNvPicPr>
          <p:nvPr/>
        </p:nvPicPr>
        <p:blipFill>
          <a:blip r:embed="rId3"/>
          <a:stretch>
            <a:fillRect/>
          </a:stretch>
        </p:blipFill>
        <p:spPr>
          <a:xfrm>
            <a:off x="8610600" y="2232936"/>
            <a:ext cx="2598938" cy="923331"/>
          </a:xfrm>
          <a:prstGeom prst="rect">
            <a:avLst/>
          </a:prstGeom>
        </p:spPr>
      </p:pic>
      <p:pic>
        <p:nvPicPr>
          <p:cNvPr id="10" name="Picture 9">
            <a:extLst>
              <a:ext uri="{FF2B5EF4-FFF2-40B4-BE49-F238E27FC236}">
                <a16:creationId xmlns:a16="http://schemas.microsoft.com/office/drawing/2014/main" id="{7C5474E9-E1C0-FAD1-0DF9-3E4F6C182D3C}"/>
              </a:ext>
            </a:extLst>
          </p:cNvPr>
          <p:cNvPicPr>
            <a:picLocks noChangeAspect="1"/>
          </p:cNvPicPr>
          <p:nvPr/>
        </p:nvPicPr>
        <p:blipFill>
          <a:blip r:embed="rId5"/>
          <a:stretch>
            <a:fillRect/>
          </a:stretch>
        </p:blipFill>
        <p:spPr>
          <a:xfrm>
            <a:off x="9250572" y="2414772"/>
            <a:ext cx="1365677" cy="383083"/>
          </a:xfrm>
          <a:prstGeom prst="rect">
            <a:avLst/>
          </a:prstGeom>
        </p:spPr>
      </p:pic>
      <p:pic>
        <p:nvPicPr>
          <p:cNvPr id="2" name="Picture 1">
            <a:extLst>
              <a:ext uri="{FF2B5EF4-FFF2-40B4-BE49-F238E27FC236}">
                <a16:creationId xmlns:a16="http://schemas.microsoft.com/office/drawing/2014/main" id="{A3F6C0BF-A477-4891-A5E6-14495F0B456B}"/>
              </a:ext>
            </a:extLst>
          </p:cNvPr>
          <p:cNvPicPr>
            <a:picLocks noChangeAspect="1"/>
          </p:cNvPicPr>
          <p:nvPr/>
        </p:nvPicPr>
        <p:blipFill>
          <a:blip r:embed="rId3"/>
          <a:stretch>
            <a:fillRect/>
          </a:stretch>
        </p:blipFill>
        <p:spPr>
          <a:xfrm>
            <a:off x="7429500" y="1101415"/>
            <a:ext cx="2192714" cy="978885"/>
          </a:xfrm>
          <a:prstGeom prst="rect">
            <a:avLst/>
          </a:prstGeom>
        </p:spPr>
      </p:pic>
      <p:pic>
        <p:nvPicPr>
          <p:cNvPr id="3" name="Picture 2">
            <a:extLst>
              <a:ext uri="{FF2B5EF4-FFF2-40B4-BE49-F238E27FC236}">
                <a16:creationId xmlns:a16="http://schemas.microsoft.com/office/drawing/2014/main" id="{3F9A1EF1-86FB-ED5C-5EFC-AB9DEB4D749B}"/>
              </a:ext>
            </a:extLst>
          </p:cNvPr>
          <p:cNvPicPr>
            <a:picLocks noChangeAspect="1"/>
          </p:cNvPicPr>
          <p:nvPr/>
        </p:nvPicPr>
        <p:blipFill>
          <a:blip r:embed="rId5"/>
          <a:stretch>
            <a:fillRect/>
          </a:stretch>
        </p:blipFill>
        <p:spPr>
          <a:xfrm>
            <a:off x="8083293" y="1356526"/>
            <a:ext cx="1171617" cy="375537"/>
          </a:xfrm>
          <a:prstGeom prst="rect">
            <a:avLst/>
          </a:prstGeom>
        </p:spPr>
      </p:pic>
      <p:sp>
        <p:nvSpPr>
          <p:cNvPr id="6" name="TextBox 5">
            <a:extLst>
              <a:ext uri="{FF2B5EF4-FFF2-40B4-BE49-F238E27FC236}">
                <a16:creationId xmlns:a16="http://schemas.microsoft.com/office/drawing/2014/main" id="{C9B64B67-0F16-2F01-CED3-F92D47A52BE0}"/>
              </a:ext>
            </a:extLst>
          </p:cNvPr>
          <p:cNvSpPr txBox="1"/>
          <p:nvPr/>
        </p:nvSpPr>
        <p:spPr>
          <a:xfrm>
            <a:off x="7544786" y="1298043"/>
            <a:ext cx="2077427" cy="369332"/>
          </a:xfrm>
          <a:prstGeom prst="rect">
            <a:avLst/>
          </a:prstGeom>
          <a:noFill/>
        </p:spPr>
        <p:txBody>
          <a:bodyPr wrap="square">
            <a:spAutoFit/>
          </a:bodyPr>
          <a:lstStyle/>
          <a:p>
            <a:r>
              <a:rPr lang="en-US">
                <a:solidFill>
                  <a:schemeClr val="bg1"/>
                </a:solidFill>
              </a:rPr>
              <a:t>Static and dynamic</a:t>
            </a:r>
          </a:p>
        </p:txBody>
      </p:sp>
      <p:sp>
        <p:nvSpPr>
          <p:cNvPr id="9" name="TextBox 8">
            <a:extLst>
              <a:ext uri="{FF2B5EF4-FFF2-40B4-BE49-F238E27FC236}">
                <a16:creationId xmlns:a16="http://schemas.microsoft.com/office/drawing/2014/main" id="{DFADB9A7-AA27-0F3A-6E66-28C048FFD3BB}"/>
              </a:ext>
            </a:extLst>
          </p:cNvPr>
          <p:cNvSpPr txBox="1"/>
          <p:nvPr/>
        </p:nvSpPr>
        <p:spPr>
          <a:xfrm>
            <a:off x="8762757" y="2283147"/>
            <a:ext cx="2341305" cy="646331"/>
          </a:xfrm>
          <a:prstGeom prst="rect">
            <a:avLst/>
          </a:prstGeom>
          <a:noFill/>
        </p:spPr>
        <p:txBody>
          <a:bodyPr wrap="square">
            <a:spAutoFit/>
          </a:bodyPr>
          <a:lstStyle/>
          <a:p>
            <a:r>
              <a:rPr lang="en-US">
                <a:solidFill>
                  <a:schemeClr val="bg1"/>
                </a:solidFill>
              </a:rPr>
              <a:t>There are two types of websites.</a:t>
            </a:r>
          </a:p>
        </p:txBody>
      </p:sp>
    </p:spTree>
    <p:extLst>
      <p:ext uri="{BB962C8B-B14F-4D97-AF65-F5344CB8AC3E}">
        <p14:creationId xmlns:p14="http://schemas.microsoft.com/office/powerpoint/2010/main" val="319087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952C-9839-449F-B2EC-F2368B4FFE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03E5E9B-7695-F699-74EA-2F774A0E4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AEFA7041-7FD1-42EE-9626-20CF156D9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E6084D6B-670B-6A3C-6360-12FD4149BD2D}"/>
              </a:ext>
            </a:extLst>
          </p:cNvPr>
          <p:cNvSpPr txBox="1"/>
          <p:nvPr/>
        </p:nvSpPr>
        <p:spPr>
          <a:xfrm>
            <a:off x="4920791" y="2163843"/>
            <a:ext cx="5137608" cy="1815882"/>
          </a:xfrm>
          <a:prstGeom prst="rect">
            <a:avLst/>
          </a:prstGeom>
          <a:noFill/>
        </p:spPr>
        <p:txBody>
          <a:bodyPr wrap="square">
            <a:spAutoFit/>
          </a:bodyPr>
          <a:lstStyle/>
          <a:p>
            <a:r>
              <a:rPr lang="en-US" sz="2800"/>
              <a:t>Websites whose corresponding files are sent directly from the server </a:t>
            </a:r>
            <a:r>
              <a:rPr lang="en-US" sz="2800" i="1" u="sng"/>
              <a:t>without transformation </a:t>
            </a:r>
            <a:r>
              <a:rPr lang="en-US" sz="2800"/>
              <a:t>are called static</a:t>
            </a:r>
            <a:r>
              <a:rPr lang="en-US" sz="2800" i="1"/>
              <a:t> </a:t>
            </a:r>
            <a:r>
              <a:rPr lang="en-US" sz="2800"/>
              <a:t>websites.</a:t>
            </a:r>
          </a:p>
        </p:txBody>
      </p:sp>
      <p:pic>
        <p:nvPicPr>
          <p:cNvPr id="4" name="Picture 3">
            <a:extLst>
              <a:ext uri="{FF2B5EF4-FFF2-40B4-BE49-F238E27FC236}">
                <a16:creationId xmlns:a16="http://schemas.microsoft.com/office/drawing/2014/main" id="{34C687B9-E164-B3F2-7E62-B20D80B84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C4184788-5A3B-2165-50E0-CC1C295C4F17}"/>
              </a:ext>
            </a:extLst>
          </p:cNvPr>
          <p:cNvSpPr txBox="1"/>
          <p:nvPr/>
        </p:nvSpPr>
        <p:spPr>
          <a:xfrm>
            <a:off x="527901" y="1998934"/>
            <a:ext cx="3110844" cy="461665"/>
          </a:xfrm>
          <a:prstGeom prst="rect">
            <a:avLst/>
          </a:prstGeom>
          <a:noFill/>
        </p:spPr>
        <p:txBody>
          <a:bodyPr wrap="square" rtlCol="0">
            <a:spAutoFit/>
          </a:bodyPr>
          <a:lstStyle/>
          <a:p>
            <a:r>
              <a:rPr lang="en-US" sz="2400" b="1">
                <a:solidFill>
                  <a:schemeClr val="bg1"/>
                </a:solidFill>
              </a:rPr>
              <a:t>Web site can be </a:t>
            </a:r>
            <a:r>
              <a:rPr lang="en-US" sz="2400" b="1" i="1" u="sng">
                <a:solidFill>
                  <a:schemeClr val="bg1"/>
                </a:solidFill>
              </a:rPr>
              <a:t>static</a:t>
            </a:r>
          </a:p>
        </p:txBody>
      </p:sp>
    </p:spTree>
    <p:extLst>
      <p:ext uri="{BB962C8B-B14F-4D97-AF65-F5344CB8AC3E}">
        <p14:creationId xmlns:p14="http://schemas.microsoft.com/office/powerpoint/2010/main" val="1824708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3D91-D1E3-A53F-0256-C9437C3FA3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735824-3DEB-8A64-1BB5-61E4F5254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D3E15287-987D-4D4A-4090-0F7CE3F4E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DA54326A-A496-60C4-71BC-EF626DCDE328}"/>
              </a:ext>
            </a:extLst>
          </p:cNvPr>
          <p:cNvSpPr txBox="1"/>
          <p:nvPr/>
        </p:nvSpPr>
        <p:spPr>
          <a:xfrm>
            <a:off x="4920791" y="2163843"/>
            <a:ext cx="5137608" cy="1384995"/>
          </a:xfrm>
          <a:prstGeom prst="rect">
            <a:avLst/>
          </a:prstGeom>
          <a:noFill/>
        </p:spPr>
        <p:txBody>
          <a:bodyPr wrap="square">
            <a:spAutoFit/>
          </a:bodyPr>
          <a:lstStyle/>
          <a:p>
            <a:pPr algn="ctr"/>
            <a:r>
              <a:rPr lang="en-US" sz="2800"/>
              <a:t>The </a:t>
            </a:r>
            <a:r>
              <a:rPr lang="en-US" sz="2800" i="1" u="sng"/>
              <a:t>Internet is a global network </a:t>
            </a:r>
            <a:r>
              <a:rPr lang="en-US" sz="2800"/>
              <a:t>through which computers are connected to each other</a:t>
            </a:r>
          </a:p>
        </p:txBody>
      </p:sp>
    </p:spTree>
    <p:extLst>
      <p:ext uri="{BB962C8B-B14F-4D97-AF65-F5344CB8AC3E}">
        <p14:creationId xmlns:p14="http://schemas.microsoft.com/office/powerpoint/2010/main" val="1476546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214D-1BF2-A348-3463-7E999152509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65F6DF5-34CE-15D1-1BDB-9E0762C11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4" y="474634"/>
            <a:ext cx="7512506" cy="5726316"/>
          </a:xfrm>
          <a:prstGeom prst="rect">
            <a:avLst/>
          </a:prstGeom>
        </p:spPr>
      </p:pic>
      <p:pic>
        <p:nvPicPr>
          <p:cNvPr id="4" name="Picture 3">
            <a:extLst>
              <a:ext uri="{FF2B5EF4-FFF2-40B4-BE49-F238E27FC236}">
                <a16:creationId xmlns:a16="http://schemas.microsoft.com/office/drawing/2014/main" id="{CC112EF5-5877-E782-DABF-69AE2579B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78" y="3515020"/>
            <a:ext cx="5291038" cy="3012686"/>
          </a:xfrm>
          <a:prstGeom prst="rect">
            <a:avLst/>
          </a:prstGeom>
        </p:spPr>
      </p:pic>
      <p:sp>
        <p:nvSpPr>
          <p:cNvPr id="16" name="TextBox 15">
            <a:extLst>
              <a:ext uri="{FF2B5EF4-FFF2-40B4-BE49-F238E27FC236}">
                <a16:creationId xmlns:a16="http://schemas.microsoft.com/office/drawing/2014/main" id="{A181F3E4-6FA9-B4A7-514C-5E7A032913AB}"/>
              </a:ext>
            </a:extLst>
          </p:cNvPr>
          <p:cNvSpPr txBox="1"/>
          <p:nvPr/>
        </p:nvSpPr>
        <p:spPr>
          <a:xfrm>
            <a:off x="1344164" y="2329566"/>
            <a:ext cx="5372347" cy="1815882"/>
          </a:xfrm>
          <a:prstGeom prst="rect">
            <a:avLst/>
          </a:prstGeom>
          <a:noFill/>
        </p:spPr>
        <p:txBody>
          <a:bodyPr wrap="square">
            <a:spAutoFit/>
          </a:bodyPr>
          <a:lstStyle/>
          <a:p>
            <a:r>
              <a:rPr lang="en-US" sz="2800"/>
              <a:t>Websites whose content and corresponding files are </a:t>
            </a:r>
            <a:r>
              <a:rPr lang="en-US" sz="2800" i="1" u="sng"/>
              <a:t>constantly changing</a:t>
            </a:r>
            <a:r>
              <a:rPr lang="en-US" sz="2800"/>
              <a:t> are called dynamic websites</a:t>
            </a:r>
          </a:p>
        </p:txBody>
      </p:sp>
      <p:pic>
        <p:nvPicPr>
          <p:cNvPr id="3" name="Picture 2">
            <a:extLst>
              <a:ext uri="{FF2B5EF4-FFF2-40B4-BE49-F238E27FC236}">
                <a16:creationId xmlns:a16="http://schemas.microsoft.com/office/drawing/2014/main" id="{B83513AF-2B75-1A23-74B5-5E7FD0BE8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695" y="1702299"/>
            <a:ext cx="5519935" cy="2454922"/>
          </a:xfrm>
          <a:prstGeom prst="rect">
            <a:avLst/>
          </a:prstGeom>
        </p:spPr>
      </p:pic>
      <p:sp>
        <p:nvSpPr>
          <p:cNvPr id="7" name="TextBox 6">
            <a:extLst>
              <a:ext uri="{FF2B5EF4-FFF2-40B4-BE49-F238E27FC236}">
                <a16:creationId xmlns:a16="http://schemas.microsoft.com/office/drawing/2014/main" id="{4BD3C8D2-B950-A08A-7797-399D89CD5968}"/>
              </a:ext>
            </a:extLst>
          </p:cNvPr>
          <p:cNvSpPr txBox="1"/>
          <p:nvPr/>
        </p:nvSpPr>
        <p:spPr>
          <a:xfrm>
            <a:off x="8912450" y="2329566"/>
            <a:ext cx="3110844" cy="830997"/>
          </a:xfrm>
          <a:prstGeom prst="rect">
            <a:avLst/>
          </a:prstGeom>
          <a:noFill/>
        </p:spPr>
        <p:txBody>
          <a:bodyPr wrap="square" rtlCol="0">
            <a:spAutoFit/>
          </a:bodyPr>
          <a:lstStyle/>
          <a:p>
            <a:r>
              <a:rPr lang="en-US" sz="2400" b="1">
                <a:solidFill>
                  <a:schemeClr val="bg1"/>
                </a:solidFill>
              </a:rPr>
              <a:t>And web site can be </a:t>
            </a:r>
            <a:r>
              <a:rPr lang="en-US" sz="2400" b="1" i="1" u="sng">
                <a:solidFill>
                  <a:schemeClr val="bg1"/>
                </a:solidFill>
              </a:rPr>
              <a:t>dynamic</a:t>
            </a:r>
            <a:r>
              <a:rPr lang="en-US" sz="2400" b="1">
                <a:solidFill>
                  <a:schemeClr val="bg1"/>
                </a:solidFill>
              </a:rPr>
              <a:t> as well</a:t>
            </a:r>
          </a:p>
        </p:txBody>
      </p:sp>
    </p:spTree>
    <p:extLst>
      <p:ext uri="{BB962C8B-B14F-4D97-AF65-F5344CB8AC3E}">
        <p14:creationId xmlns:p14="http://schemas.microsoft.com/office/powerpoint/2010/main" val="50154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7E72-6CF6-E197-CA91-8E9CB9C781C9}"/>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D3128548-14F8-FFE4-40CD-8ED782BE9425}"/>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01611AB6-8F99-906B-B18D-231969A7B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53A57EFA-E984-9034-968B-279DB02D370A}"/>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F3E9EDE5-9435-C2CC-EE39-E6E14D98C339}"/>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B5520DA6-C9DD-DB2E-ECB4-DACDD1743D5A}"/>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www.udemy.dev</a:t>
            </a:r>
          </a:p>
        </p:txBody>
      </p:sp>
      <p:sp>
        <p:nvSpPr>
          <p:cNvPr id="23" name="TextBox 22">
            <a:extLst>
              <a:ext uri="{FF2B5EF4-FFF2-40B4-BE49-F238E27FC236}">
                <a16:creationId xmlns:a16="http://schemas.microsoft.com/office/drawing/2014/main" id="{3416628D-2B36-9B53-86E9-0EC0FBC6EDF9}"/>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192.83.210.15</a:t>
            </a:r>
          </a:p>
        </p:txBody>
      </p:sp>
      <p:pic>
        <p:nvPicPr>
          <p:cNvPr id="48" name="Picture 47">
            <a:extLst>
              <a:ext uri="{FF2B5EF4-FFF2-40B4-BE49-F238E27FC236}">
                <a16:creationId xmlns:a16="http://schemas.microsoft.com/office/drawing/2014/main" id="{9D5CDE81-1ECE-6196-C0A9-DA4875A75A6E}"/>
              </a:ext>
            </a:extLst>
          </p:cNvPr>
          <p:cNvPicPr>
            <a:picLocks noChangeAspect="1"/>
          </p:cNvPicPr>
          <p:nvPr/>
        </p:nvPicPr>
        <p:blipFill>
          <a:blip r:embed="rId3"/>
          <a:stretch>
            <a:fillRect/>
          </a:stretch>
        </p:blipFill>
        <p:spPr>
          <a:xfrm>
            <a:off x="187086" y="396936"/>
            <a:ext cx="3067478" cy="1733792"/>
          </a:xfrm>
          <a:prstGeom prst="rect">
            <a:avLst/>
          </a:prstGeom>
        </p:spPr>
      </p:pic>
      <p:sp>
        <p:nvSpPr>
          <p:cNvPr id="49" name="TextBox 48">
            <a:extLst>
              <a:ext uri="{FF2B5EF4-FFF2-40B4-BE49-F238E27FC236}">
                <a16:creationId xmlns:a16="http://schemas.microsoft.com/office/drawing/2014/main" id="{06F1220B-B84C-0EE9-72D4-D4CB91A7E0B5}"/>
              </a:ext>
            </a:extLst>
          </p:cNvPr>
          <p:cNvSpPr txBox="1"/>
          <p:nvPr/>
        </p:nvSpPr>
        <p:spPr>
          <a:xfrm>
            <a:off x="364332" y="1063777"/>
            <a:ext cx="2490865" cy="400110"/>
          </a:xfrm>
          <a:prstGeom prst="rect">
            <a:avLst/>
          </a:prstGeom>
          <a:noFill/>
        </p:spPr>
        <p:txBody>
          <a:bodyPr wrap="square" rtlCol="0">
            <a:spAutoFit/>
          </a:bodyPr>
          <a:lstStyle/>
          <a:p>
            <a:pPr algn="ctr"/>
            <a:r>
              <a:rPr lang="en-US" sz="2000">
                <a:solidFill>
                  <a:srgbClr val="C00000"/>
                </a:solidFill>
              </a:rPr>
              <a:t>www.udemy.com</a:t>
            </a:r>
          </a:p>
        </p:txBody>
      </p:sp>
    </p:spTree>
    <p:extLst>
      <p:ext uri="{BB962C8B-B14F-4D97-AF65-F5344CB8AC3E}">
        <p14:creationId xmlns:p14="http://schemas.microsoft.com/office/powerpoint/2010/main" val="4124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right)">
                                      <p:cBhvr>
                                        <p:cTn id="33" dur="500"/>
                                        <p:tgtEl>
                                          <p:spTgt spid="15"/>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3"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80629-C6E6-5B61-1244-2345B865E6A1}"/>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C55E8300-2D1A-EECA-173D-50E0CAD06F1B}"/>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5FA1B643-63D6-F8C0-5E46-1FC474547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3F6D2E6C-D5EC-60C4-1052-256521A91614}"/>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6ECAF5E7-0D30-4ECA-06A8-D67959B48470}"/>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C1D8B352-006E-6D56-9B6D-72CD8C47F751}"/>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www.udemy.dev</a:t>
            </a:r>
          </a:p>
        </p:txBody>
      </p:sp>
      <p:sp>
        <p:nvSpPr>
          <p:cNvPr id="23" name="TextBox 22">
            <a:extLst>
              <a:ext uri="{FF2B5EF4-FFF2-40B4-BE49-F238E27FC236}">
                <a16:creationId xmlns:a16="http://schemas.microsoft.com/office/drawing/2014/main" id="{0DD4F9D1-49F0-B33E-6324-499724640A5C}"/>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192.83.210.15</a:t>
            </a:r>
          </a:p>
        </p:txBody>
      </p:sp>
      <p:pic>
        <p:nvPicPr>
          <p:cNvPr id="48" name="Picture 47">
            <a:extLst>
              <a:ext uri="{FF2B5EF4-FFF2-40B4-BE49-F238E27FC236}">
                <a16:creationId xmlns:a16="http://schemas.microsoft.com/office/drawing/2014/main" id="{5DD4F2E5-B6E0-9AF0-D80C-AA586086C05C}"/>
              </a:ext>
            </a:extLst>
          </p:cNvPr>
          <p:cNvPicPr>
            <a:picLocks noChangeAspect="1"/>
          </p:cNvPicPr>
          <p:nvPr/>
        </p:nvPicPr>
        <p:blipFill>
          <a:blip r:embed="rId3"/>
          <a:stretch>
            <a:fillRect/>
          </a:stretch>
        </p:blipFill>
        <p:spPr>
          <a:xfrm>
            <a:off x="176242" y="397023"/>
            <a:ext cx="3067478" cy="1733792"/>
          </a:xfrm>
          <a:prstGeom prst="rect">
            <a:avLst/>
          </a:prstGeom>
        </p:spPr>
      </p:pic>
      <p:sp>
        <p:nvSpPr>
          <p:cNvPr id="49" name="TextBox 48">
            <a:extLst>
              <a:ext uri="{FF2B5EF4-FFF2-40B4-BE49-F238E27FC236}">
                <a16:creationId xmlns:a16="http://schemas.microsoft.com/office/drawing/2014/main" id="{DCF31F34-7633-CCCD-E2BB-1364ABBB11F6}"/>
              </a:ext>
            </a:extLst>
          </p:cNvPr>
          <p:cNvSpPr txBox="1"/>
          <p:nvPr/>
        </p:nvSpPr>
        <p:spPr>
          <a:xfrm>
            <a:off x="364332" y="1063777"/>
            <a:ext cx="2490865" cy="400110"/>
          </a:xfrm>
          <a:prstGeom prst="rect">
            <a:avLst/>
          </a:prstGeom>
          <a:noFill/>
        </p:spPr>
        <p:txBody>
          <a:bodyPr wrap="square" rtlCol="0">
            <a:spAutoFit/>
          </a:bodyPr>
          <a:lstStyle/>
          <a:p>
            <a:pPr algn="ctr"/>
            <a:r>
              <a:rPr lang="en-US" sz="2000">
                <a:solidFill>
                  <a:srgbClr val="C00000"/>
                </a:solidFill>
                <a:latin typeface="Sylfaen" panose="010A0502050306030303" pitchFamily="18" charset="0"/>
              </a:rPr>
              <a:t>192.83.210.15</a:t>
            </a:r>
          </a:p>
        </p:txBody>
      </p:sp>
    </p:spTree>
    <p:extLst>
      <p:ext uri="{BB962C8B-B14F-4D97-AF65-F5344CB8AC3E}">
        <p14:creationId xmlns:p14="http://schemas.microsoft.com/office/powerpoint/2010/main" val="36725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7363-95B9-7FD7-BA31-AF5F1F5D11B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47A8250-EA0A-1EB3-8230-76065A9EDAFD}"/>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B1B4C4DF-33DE-1026-F74A-936F09E88614}"/>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975907A9-E63D-8463-9E8F-2902E61A034C}"/>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737FAEF4-73F6-1A06-5018-0674AFC0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B17486FD-E066-B2AD-336D-8FCEF1648978}"/>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950BF713-9235-CBC7-4176-3FB6AC8AF5FD}"/>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7AD614B9-520A-5995-4B8B-5CC7F887E590}"/>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www.udemy.dev</a:t>
            </a:r>
          </a:p>
        </p:txBody>
      </p:sp>
      <p:sp>
        <p:nvSpPr>
          <p:cNvPr id="23" name="TextBox 22">
            <a:extLst>
              <a:ext uri="{FF2B5EF4-FFF2-40B4-BE49-F238E27FC236}">
                <a16:creationId xmlns:a16="http://schemas.microsoft.com/office/drawing/2014/main" id="{5EC924C4-E8D5-DE47-238F-64EA80A34CBB}"/>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192.83.210.15</a:t>
            </a:r>
          </a:p>
        </p:txBody>
      </p:sp>
      <p:sp>
        <p:nvSpPr>
          <p:cNvPr id="25" name="Arrow: Right 24">
            <a:extLst>
              <a:ext uri="{FF2B5EF4-FFF2-40B4-BE49-F238E27FC236}">
                <a16:creationId xmlns:a16="http://schemas.microsoft.com/office/drawing/2014/main" id="{DF5DFB44-67E6-9D00-E241-595119DB990F}"/>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3F60CDF-31DB-7804-BD5E-FF83AC9F2351}"/>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pic>
        <p:nvPicPr>
          <p:cNvPr id="48" name="Picture 47">
            <a:extLst>
              <a:ext uri="{FF2B5EF4-FFF2-40B4-BE49-F238E27FC236}">
                <a16:creationId xmlns:a16="http://schemas.microsoft.com/office/drawing/2014/main" id="{E201DF23-457E-B8A4-C5AF-B45811B13DF6}"/>
              </a:ext>
            </a:extLst>
          </p:cNvPr>
          <p:cNvPicPr>
            <a:picLocks noChangeAspect="1"/>
          </p:cNvPicPr>
          <p:nvPr/>
        </p:nvPicPr>
        <p:blipFill>
          <a:blip r:embed="rId4"/>
          <a:stretch>
            <a:fillRect/>
          </a:stretch>
        </p:blipFill>
        <p:spPr>
          <a:xfrm>
            <a:off x="178961" y="396936"/>
            <a:ext cx="3067478" cy="1733792"/>
          </a:xfrm>
          <a:prstGeom prst="rect">
            <a:avLst/>
          </a:prstGeom>
        </p:spPr>
      </p:pic>
      <p:sp>
        <p:nvSpPr>
          <p:cNvPr id="2" name="TextBox 1">
            <a:extLst>
              <a:ext uri="{FF2B5EF4-FFF2-40B4-BE49-F238E27FC236}">
                <a16:creationId xmlns:a16="http://schemas.microsoft.com/office/drawing/2014/main" id="{0FFF2CEF-A76D-5E11-8D4B-840007886E2D}"/>
              </a:ext>
            </a:extLst>
          </p:cNvPr>
          <p:cNvSpPr txBox="1"/>
          <p:nvPr/>
        </p:nvSpPr>
        <p:spPr>
          <a:xfrm>
            <a:off x="364332" y="1063777"/>
            <a:ext cx="2490865" cy="400110"/>
          </a:xfrm>
          <a:prstGeom prst="rect">
            <a:avLst/>
          </a:prstGeom>
          <a:solidFill>
            <a:schemeClr val="tx1">
              <a:lumMod val="85000"/>
            </a:schemeClr>
          </a:solidFill>
          <a:ln>
            <a:solidFill>
              <a:schemeClr val="tx1">
                <a:lumMod val="8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a:solidFill>
                  <a:srgbClr val="C00000"/>
                </a:solidFill>
                <a:latin typeface="Sylfaen" panose="010A0502050306030303" pitchFamily="18" charset="0"/>
              </a:rPr>
              <a:t>192.83.210.15</a:t>
            </a:r>
          </a:p>
        </p:txBody>
      </p:sp>
    </p:spTree>
    <p:extLst>
      <p:ext uri="{BB962C8B-B14F-4D97-AF65-F5344CB8AC3E}">
        <p14:creationId xmlns:p14="http://schemas.microsoft.com/office/powerpoint/2010/main" val="215421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25E-6 7.40741E-7 L 0.60248 0.1875 " pathEditMode="relative" rAng="0" ptsTypes="AA">
                                      <p:cBhvr>
                                        <p:cTn id="11" dur="2000" fill="hold"/>
                                        <p:tgtEl>
                                          <p:spTgt spid="2"/>
                                        </p:tgtEl>
                                        <p:attrNameLst>
                                          <p:attrName>ppt_x</p:attrName>
                                          <p:attrName>ppt_y</p:attrName>
                                        </p:attrNameLst>
                                      </p:cBhvr>
                                      <p:rCtr x="30117" y="9375"/>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7" grpId="0"/>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B9F07-9CE0-323A-D81D-19BD52C69D1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285CDBE-5547-05D4-F26E-6843761C0283}"/>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568A03FE-E5D9-DD58-9686-556BCB2D6B12}"/>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12A3189E-660F-9E31-ADA5-08665A6348F6}"/>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0C939C42-E33D-DE37-4204-8D8C53B0F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87494D61-759A-D554-38C9-9187A2EA16BC}"/>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84F2D09B-216A-F1FD-23FF-2891E934C365}"/>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A7E06D1F-29B8-4A11-6A78-40551997D03F}"/>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www.udemy.dev</a:t>
            </a:r>
          </a:p>
        </p:txBody>
      </p:sp>
      <p:sp>
        <p:nvSpPr>
          <p:cNvPr id="23" name="TextBox 22">
            <a:extLst>
              <a:ext uri="{FF2B5EF4-FFF2-40B4-BE49-F238E27FC236}">
                <a16:creationId xmlns:a16="http://schemas.microsoft.com/office/drawing/2014/main" id="{500F61A0-978F-5C1D-23CE-86E0080094AC}"/>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192.83.210.15</a:t>
            </a:r>
          </a:p>
        </p:txBody>
      </p:sp>
      <p:sp>
        <p:nvSpPr>
          <p:cNvPr id="25" name="Arrow: Right 24">
            <a:extLst>
              <a:ext uri="{FF2B5EF4-FFF2-40B4-BE49-F238E27FC236}">
                <a16:creationId xmlns:a16="http://schemas.microsoft.com/office/drawing/2014/main" id="{CCA37558-BD07-80B3-F16A-488094421804}"/>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D43B001-CF11-6D7E-6A2C-37C66D04AF75}"/>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pic>
        <p:nvPicPr>
          <p:cNvPr id="48" name="Picture 47">
            <a:extLst>
              <a:ext uri="{FF2B5EF4-FFF2-40B4-BE49-F238E27FC236}">
                <a16:creationId xmlns:a16="http://schemas.microsoft.com/office/drawing/2014/main" id="{078FA886-3A75-0B9B-6F33-D096D5B9A426}"/>
              </a:ext>
            </a:extLst>
          </p:cNvPr>
          <p:cNvPicPr>
            <a:picLocks noChangeAspect="1"/>
          </p:cNvPicPr>
          <p:nvPr/>
        </p:nvPicPr>
        <p:blipFill>
          <a:blip r:embed="rId4"/>
          <a:stretch>
            <a:fillRect/>
          </a:stretch>
        </p:blipFill>
        <p:spPr>
          <a:xfrm>
            <a:off x="178961" y="397023"/>
            <a:ext cx="3067478" cy="1733792"/>
          </a:xfrm>
          <a:prstGeom prst="rect">
            <a:avLst/>
          </a:prstGeom>
        </p:spPr>
      </p:pic>
      <p:sp>
        <p:nvSpPr>
          <p:cNvPr id="2" name="Oval 1">
            <a:extLst>
              <a:ext uri="{FF2B5EF4-FFF2-40B4-BE49-F238E27FC236}">
                <a16:creationId xmlns:a16="http://schemas.microsoft.com/office/drawing/2014/main" id="{049DBCB4-C156-23B3-0036-3EDD441B6D57}"/>
              </a:ext>
            </a:extLst>
          </p:cNvPr>
          <p:cNvSpPr/>
          <p:nvPr/>
        </p:nvSpPr>
        <p:spPr>
          <a:xfrm>
            <a:off x="10067981" y="2291668"/>
            <a:ext cx="753990" cy="754385"/>
          </a:xfrm>
          <a:prstGeom prst="ellipse">
            <a:avLst/>
          </a:prstGeom>
          <a:solidFill>
            <a:srgbClr val="FFA52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b="1">
              <a:solidFill>
                <a:schemeClr val="bg1"/>
              </a:solidFill>
            </a:endParaRPr>
          </a:p>
        </p:txBody>
      </p:sp>
      <p:pic>
        <p:nvPicPr>
          <p:cNvPr id="11" name="Picture 10">
            <a:extLst>
              <a:ext uri="{FF2B5EF4-FFF2-40B4-BE49-F238E27FC236}">
                <a16:creationId xmlns:a16="http://schemas.microsoft.com/office/drawing/2014/main" id="{62DE4FD2-9055-17A7-879E-FF06EB2F3A26}"/>
              </a:ext>
            </a:extLst>
          </p:cNvPr>
          <p:cNvPicPr>
            <a:picLocks noChangeAspect="1"/>
          </p:cNvPicPr>
          <p:nvPr/>
        </p:nvPicPr>
        <p:blipFill>
          <a:blip r:embed="rId5"/>
          <a:stretch>
            <a:fillRect/>
          </a:stretch>
        </p:blipFill>
        <p:spPr>
          <a:xfrm>
            <a:off x="10224514" y="2391960"/>
            <a:ext cx="420415" cy="515008"/>
          </a:xfrm>
          <a:prstGeom prst="rect">
            <a:avLst/>
          </a:prstGeom>
        </p:spPr>
      </p:pic>
      <p:sp>
        <p:nvSpPr>
          <p:cNvPr id="13" name="Oval 12">
            <a:extLst>
              <a:ext uri="{FF2B5EF4-FFF2-40B4-BE49-F238E27FC236}">
                <a16:creationId xmlns:a16="http://schemas.microsoft.com/office/drawing/2014/main" id="{9B9C7A91-A85C-802E-370A-66DEC88D8A44}"/>
              </a:ext>
            </a:extLst>
          </p:cNvPr>
          <p:cNvSpPr/>
          <p:nvPr/>
        </p:nvSpPr>
        <p:spPr>
          <a:xfrm>
            <a:off x="10095625" y="3767484"/>
            <a:ext cx="753990" cy="754385"/>
          </a:xfrm>
          <a:prstGeom prst="ellipse">
            <a:avLst/>
          </a:prstGeom>
          <a:solidFill>
            <a:srgbClr val="FFA52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b="1">
              <a:solidFill>
                <a:schemeClr val="bg1"/>
              </a:solidFill>
            </a:endParaRPr>
          </a:p>
        </p:txBody>
      </p:sp>
      <p:pic>
        <p:nvPicPr>
          <p:cNvPr id="16" name="Picture 15">
            <a:extLst>
              <a:ext uri="{FF2B5EF4-FFF2-40B4-BE49-F238E27FC236}">
                <a16:creationId xmlns:a16="http://schemas.microsoft.com/office/drawing/2014/main" id="{86552CD2-FE33-7077-A414-174E12E50495}"/>
              </a:ext>
            </a:extLst>
          </p:cNvPr>
          <p:cNvPicPr>
            <a:picLocks noChangeAspect="1"/>
          </p:cNvPicPr>
          <p:nvPr/>
        </p:nvPicPr>
        <p:blipFill>
          <a:blip r:embed="rId6"/>
          <a:stretch>
            <a:fillRect/>
          </a:stretch>
        </p:blipFill>
        <p:spPr>
          <a:xfrm>
            <a:off x="10252158" y="3867907"/>
            <a:ext cx="420416" cy="495875"/>
          </a:xfrm>
          <a:prstGeom prst="rect">
            <a:avLst/>
          </a:prstGeom>
        </p:spPr>
      </p:pic>
      <p:sp>
        <p:nvSpPr>
          <p:cNvPr id="17" name="Arrow: Right 16">
            <a:extLst>
              <a:ext uri="{FF2B5EF4-FFF2-40B4-BE49-F238E27FC236}">
                <a16:creationId xmlns:a16="http://schemas.microsoft.com/office/drawing/2014/main" id="{6A6AE75A-3A00-C64E-21FB-6212701F1626}"/>
              </a:ext>
            </a:extLst>
          </p:cNvPr>
          <p:cNvSpPr/>
          <p:nvPr/>
        </p:nvSpPr>
        <p:spPr>
          <a:xfrm rot="19498482">
            <a:off x="9640480" y="276590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DBBF2FF1-7168-D566-4003-74D58B7258B4}"/>
              </a:ext>
            </a:extLst>
          </p:cNvPr>
          <p:cNvSpPr/>
          <p:nvPr/>
        </p:nvSpPr>
        <p:spPr>
          <a:xfrm rot="8564358">
            <a:off x="9792880" y="291830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0652CEDA-E043-358B-0089-D3F120A84A8B}"/>
              </a:ext>
            </a:extLst>
          </p:cNvPr>
          <p:cNvSpPr/>
          <p:nvPr/>
        </p:nvSpPr>
        <p:spPr>
          <a:xfrm rot="1088916">
            <a:off x="9820903" y="3830333"/>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00C927B7-0B94-E285-FA2A-22B138EF8DBD}"/>
              </a:ext>
            </a:extLst>
          </p:cNvPr>
          <p:cNvSpPr/>
          <p:nvPr/>
        </p:nvSpPr>
        <p:spPr>
          <a:xfrm rot="11754792">
            <a:off x="9724079" y="4036123"/>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51C24ED-E745-7DD0-511E-0786B19C11B7}"/>
              </a:ext>
            </a:extLst>
          </p:cNvPr>
          <p:cNvSpPr/>
          <p:nvPr/>
        </p:nvSpPr>
        <p:spPr>
          <a:xfrm rot="16370539">
            <a:off x="10293253" y="326052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92C4BD41-4AAD-9613-BC27-4EA1A439FDBF}"/>
              </a:ext>
            </a:extLst>
          </p:cNvPr>
          <p:cNvSpPr/>
          <p:nvPr/>
        </p:nvSpPr>
        <p:spPr>
          <a:xfrm rot="5436415">
            <a:off x="10445653" y="341292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6ABE089C-E5C6-60A3-D6BC-B165176D70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4234" y="5708559"/>
            <a:ext cx="1135318" cy="1135318"/>
          </a:xfrm>
          <a:prstGeom prst="rect">
            <a:avLst/>
          </a:prstGeom>
        </p:spPr>
      </p:pic>
      <p:pic>
        <p:nvPicPr>
          <p:cNvPr id="32" name="Picture 31">
            <a:extLst>
              <a:ext uri="{FF2B5EF4-FFF2-40B4-BE49-F238E27FC236}">
                <a16:creationId xmlns:a16="http://schemas.microsoft.com/office/drawing/2014/main" id="{1FCC4192-D1EA-C3D8-161D-C4C96D902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4929" y="5312465"/>
            <a:ext cx="881986" cy="476013"/>
          </a:xfrm>
          <a:prstGeom prst="rect">
            <a:avLst/>
          </a:prstGeom>
        </p:spPr>
      </p:pic>
      <p:pic>
        <p:nvPicPr>
          <p:cNvPr id="34" name="Picture 33">
            <a:extLst>
              <a:ext uri="{FF2B5EF4-FFF2-40B4-BE49-F238E27FC236}">
                <a16:creationId xmlns:a16="http://schemas.microsoft.com/office/drawing/2014/main" id="{69686D56-C066-0E1A-A4D6-13762B8880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2857" y="5102791"/>
            <a:ext cx="702221" cy="717858"/>
          </a:xfrm>
          <a:prstGeom prst="rect">
            <a:avLst/>
          </a:prstGeom>
        </p:spPr>
      </p:pic>
      <p:sp>
        <p:nvSpPr>
          <p:cNvPr id="35" name="Oval 34">
            <a:extLst>
              <a:ext uri="{FF2B5EF4-FFF2-40B4-BE49-F238E27FC236}">
                <a16:creationId xmlns:a16="http://schemas.microsoft.com/office/drawing/2014/main" id="{428D4D62-3B01-5EE4-43A4-92D8476913BA}"/>
              </a:ext>
            </a:extLst>
          </p:cNvPr>
          <p:cNvSpPr/>
          <p:nvPr/>
        </p:nvSpPr>
        <p:spPr>
          <a:xfrm>
            <a:off x="9648156" y="4677449"/>
            <a:ext cx="1993545" cy="215008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22E4944-D886-848F-2AFD-47210F159973}"/>
              </a:ext>
            </a:extLst>
          </p:cNvPr>
          <p:cNvCxnSpPr>
            <a:cxnSpLocks/>
          </p:cNvCxnSpPr>
          <p:nvPr/>
        </p:nvCxnSpPr>
        <p:spPr>
          <a:xfrm flipV="1">
            <a:off x="8581715" y="5550471"/>
            <a:ext cx="949631" cy="3695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3" name="TextBox 42">
            <a:extLst>
              <a:ext uri="{FF2B5EF4-FFF2-40B4-BE49-F238E27FC236}">
                <a16:creationId xmlns:a16="http://schemas.microsoft.com/office/drawing/2014/main" id="{4B04CA38-3C71-8858-8BA0-9F7FC9AB6BD5}"/>
              </a:ext>
            </a:extLst>
          </p:cNvPr>
          <p:cNvSpPr txBox="1"/>
          <p:nvPr/>
        </p:nvSpPr>
        <p:spPr>
          <a:xfrm>
            <a:off x="6849251" y="5605115"/>
            <a:ext cx="1732464" cy="923330"/>
          </a:xfrm>
          <a:prstGeom prst="rect">
            <a:avLst/>
          </a:prstGeom>
          <a:noFill/>
        </p:spPr>
        <p:txBody>
          <a:bodyPr wrap="square" rtlCol="0">
            <a:spAutoFit/>
          </a:bodyPr>
          <a:lstStyle/>
          <a:p>
            <a:r>
              <a:rPr lang="en-US"/>
              <a:t>Back-end languages that run on server</a:t>
            </a:r>
          </a:p>
        </p:txBody>
      </p:sp>
      <p:pic>
        <p:nvPicPr>
          <p:cNvPr id="44" name="Picture 43">
            <a:extLst>
              <a:ext uri="{FF2B5EF4-FFF2-40B4-BE49-F238E27FC236}">
                <a16:creationId xmlns:a16="http://schemas.microsoft.com/office/drawing/2014/main" id="{8CB00D96-393F-E78B-39BA-6BE2B5436EBE}"/>
              </a:ext>
            </a:extLst>
          </p:cNvPr>
          <p:cNvPicPr>
            <a:picLocks noChangeAspect="1"/>
          </p:cNvPicPr>
          <p:nvPr/>
        </p:nvPicPr>
        <p:blipFill>
          <a:blip r:embed="rId10"/>
          <a:stretch>
            <a:fillRect/>
          </a:stretch>
        </p:blipFill>
        <p:spPr>
          <a:xfrm>
            <a:off x="8859281" y="1096127"/>
            <a:ext cx="1057423" cy="238158"/>
          </a:xfrm>
          <a:prstGeom prst="rect">
            <a:avLst/>
          </a:prstGeom>
        </p:spPr>
      </p:pic>
      <p:pic>
        <p:nvPicPr>
          <p:cNvPr id="45" name="Picture 44">
            <a:extLst>
              <a:ext uri="{FF2B5EF4-FFF2-40B4-BE49-F238E27FC236}">
                <a16:creationId xmlns:a16="http://schemas.microsoft.com/office/drawing/2014/main" id="{0CF67F68-DCAB-EF1A-5252-0BBEAF492A0F}"/>
              </a:ext>
            </a:extLst>
          </p:cNvPr>
          <p:cNvPicPr>
            <a:picLocks noChangeAspect="1"/>
          </p:cNvPicPr>
          <p:nvPr/>
        </p:nvPicPr>
        <p:blipFill>
          <a:blip r:embed="rId11"/>
          <a:stretch>
            <a:fillRect/>
          </a:stretch>
        </p:blipFill>
        <p:spPr>
          <a:xfrm>
            <a:off x="10095625" y="1096305"/>
            <a:ext cx="1019317" cy="247685"/>
          </a:xfrm>
          <a:prstGeom prst="rect">
            <a:avLst/>
          </a:prstGeom>
        </p:spPr>
      </p:pic>
      <p:pic>
        <p:nvPicPr>
          <p:cNvPr id="46" name="Picture 45">
            <a:extLst>
              <a:ext uri="{FF2B5EF4-FFF2-40B4-BE49-F238E27FC236}">
                <a16:creationId xmlns:a16="http://schemas.microsoft.com/office/drawing/2014/main" id="{8FC10677-AC01-5ACA-A6B2-F7231FB75C89}"/>
              </a:ext>
            </a:extLst>
          </p:cNvPr>
          <p:cNvPicPr>
            <a:picLocks noChangeAspect="1"/>
          </p:cNvPicPr>
          <p:nvPr/>
        </p:nvPicPr>
        <p:blipFill>
          <a:blip r:embed="rId12"/>
          <a:stretch>
            <a:fillRect/>
          </a:stretch>
        </p:blipFill>
        <p:spPr>
          <a:xfrm>
            <a:off x="9491598" y="1511586"/>
            <a:ext cx="1028844" cy="257211"/>
          </a:xfrm>
          <a:prstGeom prst="rect">
            <a:avLst/>
          </a:prstGeom>
        </p:spPr>
      </p:pic>
      <p:sp>
        <p:nvSpPr>
          <p:cNvPr id="50" name="Arrow: Left 49">
            <a:extLst>
              <a:ext uri="{FF2B5EF4-FFF2-40B4-BE49-F238E27FC236}">
                <a16:creationId xmlns:a16="http://schemas.microsoft.com/office/drawing/2014/main" id="{95C4345D-CC48-7B46-8E4D-9F6EBA4D98F7}"/>
              </a:ext>
            </a:extLst>
          </p:cNvPr>
          <p:cNvSpPr/>
          <p:nvPr/>
        </p:nvSpPr>
        <p:spPr>
          <a:xfrm>
            <a:off x="4108327" y="3818674"/>
            <a:ext cx="3440784" cy="169421"/>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AFE7BBE-6A6B-FAB0-9A26-7CA3426594CC}"/>
              </a:ext>
            </a:extLst>
          </p:cNvPr>
          <p:cNvSpPr txBox="1"/>
          <p:nvPr/>
        </p:nvSpPr>
        <p:spPr>
          <a:xfrm>
            <a:off x="4843331" y="3988095"/>
            <a:ext cx="2092750" cy="400110"/>
          </a:xfrm>
          <a:prstGeom prst="rect">
            <a:avLst/>
          </a:prstGeom>
          <a:noFill/>
        </p:spPr>
        <p:txBody>
          <a:bodyPr wrap="square" rtlCol="0">
            <a:spAutoFit/>
          </a:bodyPr>
          <a:lstStyle/>
          <a:p>
            <a:pPr algn="ctr"/>
            <a:r>
              <a:rPr lang="en-US" sz="2000"/>
              <a:t>Response</a:t>
            </a:r>
          </a:p>
        </p:txBody>
      </p:sp>
    </p:spTree>
    <p:extLst>
      <p:ext uri="{BB962C8B-B14F-4D97-AF65-F5344CB8AC3E}">
        <p14:creationId xmlns:p14="http://schemas.microsoft.com/office/powerpoint/2010/main" val="42657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right)">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7" grpId="0" animBg="1"/>
      <p:bldP spid="18" grpId="0" animBg="1"/>
      <p:bldP spid="19" grpId="0" animBg="1"/>
      <p:bldP spid="21" grpId="0" animBg="1"/>
      <p:bldP spid="22" grpId="0" animBg="1"/>
      <p:bldP spid="24" grpId="0" animBg="1"/>
      <p:bldP spid="35" grpId="0" animBg="1"/>
      <p:bldP spid="43" grpId="0"/>
      <p:bldP spid="50" grpId="0" animBg="1"/>
      <p:bldP spid="5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0D48F-8F07-6C9F-8886-ECADAB77F0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37068D9-A6ED-24E0-B8EA-27C80ED280F3}"/>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D2496022-6214-FCFA-3282-ADF05B8FF03B}"/>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7103C037-6EE0-6591-D666-B48B7A24E138}"/>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FBC54F0B-937B-0AA3-C5AD-4279BA3EF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ACF8EDB7-5266-C90C-E9FD-EA5CB34B2098}"/>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45091A6E-1F3D-EECA-1CE8-D549F35D91EB}"/>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83A285D2-5BAE-7707-67D0-1C84491468B2}"/>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www.udemy.dev</a:t>
            </a:r>
          </a:p>
        </p:txBody>
      </p:sp>
      <p:sp>
        <p:nvSpPr>
          <p:cNvPr id="23" name="TextBox 22">
            <a:extLst>
              <a:ext uri="{FF2B5EF4-FFF2-40B4-BE49-F238E27FC236}">
                <a16:creationId xmlns:a16="http://schemas.microsoft.com/office/drawing/2014/main" id="{3C18A15C-7A5A-F5F1-DC0C-72069EFC70AD}"/>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192.83.210.15</a:t>
            </a:r>
          </a:p>
        </p:txBody>
      </p:sp>
      <p:sp>
        <p:nvSpPr>
          <p:cNvPr id="25" name="Arrow: Right 24">
            <a:extLst>
              <a:ext uri="{FF2B5EF4-FFF2-40B4-BE49-F238E27FC236}">
                <a16:creationId xmlns:a16="http://schemas.microsoft.com/office/drawing/2014/main" id="{A6F5E863-A674-32D1-A6DD-254069EF240D}"/>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53189DF-1DFE-B187-A790-496413AA131D}"/>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pic>
        <p:nvPicPr>
          <p:cNvPr id="48" name="Picture 47">
            <a:extLst>
              <a:ext uri="{FF2B5EF4-FFF2-40B4-BE49-F238E27FC236}">
                <a16:creationId xmlns:a16="http://schemas.microsoft.com/office/drawing/2014/main" id="{B634754A-3CD5-C2DE-B9A0-3726F886E7B1}"/>
              </a:ext>
            </a:extLst>
          </p:cNvPr>
          <p:cNvPicPr>
            <a:picLocks noChangeAspect="1"/>
          </p:cNvPicPr>
          <p:nvPr/>
        </p:nvPicPr>
        <p:blipFill>
          <a:blip r:embed="rId4"/>
          <a:stretch>
            <a:fillRect/>
          </a:stretch>
        </p:blipFill>
        <p:spPr>
          <a:xfrm>
            <a:off x="171397" y="400595"/>
            <a:ext cx="3067478" cy="1733792"/>
          </a:xfrm>
          <a:prstGeom prst="rect">
            <a:avLst/>
          </a:prstGeom>
        </p:spPr>
      </p:pic>
      <p:sp>
        <p:nvSpPr>
          <p:cNvPr id="2" name="Oval 1">
            <a:extLst>
              <a:ext uri="{FF2B5EF4-FFF2-40B4-BE49-F238E27FC236}">
                <a16:creationId xmlns:a16="http://schemas.microsoft.com/office/drawing/2014/main" id="{1BE8E94F-B0D9-40BF-C22B-6AB6D2519EEA}"/>
              </a:ext>
            </a:extLst>
          </p:cNvPr>
          <p:cNvSpPr/>
          <p:nvPr/>
        </p:nvSpPr>
        <p:spPr>
          <a:xfrm>
            <a:off x="10067981" y="2291668"/>
            <a:ext cx="753990" cy="754385"/>
          </a:xfrm>
          <a:prstGeom prst="ellipse">
            <a:avLst/>
          </a:prstGeom>
          <a:solidFill>
            <a:srgbClr val="FFA52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b="1">
              <a:solidFill>
                <a:schemeClr val="bg1"/>
              </a:solidFill>
            </a:endParaRPr>
          </a:p>
        </p:txBody>
      </p:sp>
      <p:pic>
        <p:nvPicPr>
          <p:cNvPr id="11" name="Picture 10">
            <a:extLst>
              <a:ext uri="{FF2B5EF4-FFF2-40B4-BE49-F238E27FC236}">
                <a16:creationId xmlns:a16="http://schemas.microsoft.com/office/drawing/2014/main" id="{BE81583A-1C89-F921-CB80-1EAE19FB4DA9}"/>
              </a:ext>
            </a:extLst>
          </p:cNvPr>
          <p:cNvPicPr>
            <a:picLocks noChangeAspect="1"/>
          </p:cNvPicPr>
          <p:nvPr/>
        </p:nvPicPr>
        <p:blipFill>
          <a:blip r:embed="rId5"/>
          <a:stretch>
            <a:fillRect/>
          </a:stretch>
        </p:blipFill>
        <p:spPr>
          <a:xfrm>
            <a:off x="10224514" y="2391960"/>
            <a:ext cx="420415" cy="515008"/>
          </a:xfrm>
          <a:prstGeom prst="rect">
            <a:avLst/>
          </a:prstGeom>
        </p:spPr>
      </p:pic>
      <p:sp>
        <p:nvSpPr>
          <p:cNvPr id="13" name="Oval 12">
            <a:extLst>
              <a:ext uri="{FF2B5EF4-FFF2-40B4-BE49-F238E27FC236}">
                <a16:creationId xmlns:a16="http://schemas.microsoft.com/office/drawing/2014/main" id="{340FA73E-4E1E-40D5-E658-F440A55EF7B6}"/>
              </a:ext>
            </a:extLst>
          </p:cNvPr>
          <p:cNvSpPr/>
          <p:nvPr/>
        </p:nvSpPr>
        <p:spPr>
          <a:xfrm>
            <a:off x="10095625" y="3767484"/>
            <a:ext cx="753990" cy="754385"/>
          </a:xfrm>
          <a:prstGeom prst="ellipse">
            <a:avLst/>
          </a:prstGeom>
          <a:solidFill>
            <a:srgbClr val="FFA52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b="1">
              <a:solidFill>
                <a:schemeClr val="bg1"/>
              </a:solidFill>
            </a:endParaRPr>
          </a:p>
        </p:txBody>
      </p:sp>
      <p:pic>
        <p:nvPicPr>
          <p:cNvPr id="16" name="Picture 15">
            <a:extLst>
              <a:ext uri="{FF2B5EF4-FFF2-40B4-BE49-F238E27FC236}">
                <a16:creationId xmlns:a16="http://schemas.microsoft.com/office/drawing/2014/main" id="{96BE0C3B-B0EE-3B6E-E4CA-B70129775AD9}"/>
              </a:ext>
            </a:extLst>
          </p:cNvPr>
          <p:cNvPicPr>
            <a:picLocks noChangeAspect="1"/>
          </p:cNvPicPr>
          <p:nvPr/>
        </p:nvPicPr>
        <p:blipFill>
          <a:blip r:embed="rId6"/>
          <a:stretch>
            <a:fillRect/>
          </a:stretch>
        </p:blipFill>
        <p:spPr>
          <a:xfrm>
            <a:off x="10252158" y="3867907"/>
            <a:ext cx="420416" cy="495875"/>
          </a:xfrm>
          <a:prstGeom prst="rect">
            <a:avLst/>
          </a:prstGeom>
        </p:spPr>
      </p:pic>
      <p:sp>
        <p:nvSpPr>
          <p:cNvPr id="17" name="Arrow: Right 16">
            <a:extLst>
              <a:ext uri="{FF2B5EF4-FFF2-40B4-BE49-F238E27FC236}">
                <a16:creationId xmlns:a16="http://schemas.microsoft.com/office/drawing/2014/main" id="{C2294343-13D3-0243-95FC-03C675DDD833}"/>
              </a:ext>
            </a:extLst>
          </p:cNvPr>
          <p:cNvSpPr/>
          <p:nvPr/>
        </p:nvSpPr>
        <p:spPr>
          <a:xfrm rot="19498482">
            <a:off x="9640480" y="276590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26981967-9117-48D8-559C-90D926195115}"/>
              </a:ext>
            </a:extLst>
          </p:cNvPr>
          <p:cNvSpPr/>
          <p:nvPr/>
        </p:nvSpPr>
        <p:spPr>
          <a:xfrm rot="8564358">
            <a:off x="9792880" y="291830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E6818AD8-0CC7-023A-E54F-6116F47B97F5}"/>
              </a:ext>
            </a:extLst>
          </p:cNvPr>
          <p:cNvSpPr/>
          <p:nvPr/>
        </p:nvSpPr>
        <p:spPr>
          <a:xfrm rot="1088916">
            <a:off x="9820903" y="3830333"/>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A29C14C0-2ABB-83FD-E815-AC264BEDC3A2}"/>
              </a:ext>
            </a:extLst>
          </p:cNvPr>
          <p:cNvSpPr/>
          <p:nvPr/>
        </p:nvSpPr>
        <p:spPr>
          <a:xfrm rot="11754792">
            <a:off x="9724079" y="4036123"/>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BB7D1168-7666-8DFB-7093-D390767747CE}"/>
              </a:ext>
            </a:extLst>
          </p:cNvPr>
          <p:cNvSpPr/>
          <p:nvPr/>
        </p:nvSpPr>
        <p:spPr>
          <a:xfrm rot="16370539">
            <a:off x="10293253" y="326052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C808E02A-04EB-E660-D5C1-B140282C6BC0}"/>
              </a:ext>
            </a:extLst>
          </p:cNvPr>
          <p:cNvSpPr/>
          <p:nvPr/>
        </p:nvSpPr>
        <p:spPr>
          <a:xfrm rot="5436415">
            <a:off x="10445653" y="341292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B7325862-B0CB-7601-49F1-CCFE5CAB51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4234" y="5708559"/>
            <a:ext cx="1135318" cy="1135318"/>
          </a:xfrm>
          <a:prstGeom prst="rect">
            <a:avLst/>
          </a:prstGeom>
        </p:spPr>
      </p:pic>
      <p:pic>
        <p:nvPicPr>
          <p:cNvPr id="32" name="Picture 31">
            <a:extLst>
              <a:ext uri="{FF2B5EF4-FFF2-40B4-BE49-F238E27FC236}">
                <a16:creationId xmlns:a16="http://schemas.microsoft.com/office/drawing/2014/main" id="{B49EA6D4-F510-9241-7612-8D528248F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4929" y="5312465"/>
            <a:ext cx="881986" cy="476013"/>
          </a:xfrm>
          <a:prstGeom prst="rect">
            <a:avLst/>
          </a:prstGeom>
        </p:spPr>
      </p:pic>
      <p:pic>
        <p:nvPicPr>
          <p:cNvPr id="34" name="Picture 33">
            <a:extLst>
              <a:ext uri="{FF2B5EF4-FFF2-40B4-BE49-F238E27FC236}">
                <a16:creationId xmlns:a16="http://schemas.microsoft.com/office/drawing/2014/main" id="{08798812-D6D8-5309-A466-53078FB286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2857" y="5102791"/>
            <a:ext cx="702221" cy="717858"/>
          </a:xfrm>
          <a:prstGeom prst="rect">
            <a:avLst/>
          </a:prstGeom>
        </p:spPr>
      </p:pic>
      <p:sp>
        <p:nvSpPr>
          <p:cNvPr id="35" name="Oval 34">
            <a:extLst>
              <a:ext uri="{FF2B5EF4-FFF2-40B4-BE49-F238E27FC236}">
                <a16:creationId xmlns:a16="http://schemas.microsoft.com/office/drawing/2014/main" id="{A1F6DCC3-29A8-F922-53FB-804F976B48E7}"/>
              </a:ext>
            </a:extLst>
          </p:cNvPr>
          <p:cNvSpPr/>
          <p:nvPr/>
        </p:nvSpPr>
        <p:spPr>
          <a:xfrm>
            <a:off x="9648156" y="4677449"/>
            <a:ext cx="1993545" cy="215008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7FE477E5-70DE-77B8-78FB-AC893022E5F8}"/>
              </a:ext>
            </a:extLst>
          </p:cNvPr>
          <p:cNvCxnSpPr>
            <a:cxnSpLocks/>
          </p:cNvCxnSpPr>
          <p:nvPr/>
        </p:nvCxnSpPr>
        <p:spPr>
          <a:xfrm flipV="1">
            <a:off x="8581715" y="5550471"/>
            <a:ext cx="949631" cy="3695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3" name="TextBox 42">
            <a:extLst>
              <a:ext uri="{FF2B5EF4-FFF2-40B4-BE49-F238E27FC236}">
                <a16:creationId xmlns:a16="http://schemas.microsoft.com/office/drawing/2014/main" id="{5405BF6C-F39F-D973-6DF2-FD864A23CBB8}"/>
              </a:ext>
            </a:extLst>
          </p:cNvPr>
          <p:cNvSpPr txBox="1"/>
          <p:nvPr/>
        </p:nvSpPr>
        <p:spPr>
          <a:xfrm>
            <a:off x="6849252" y="5605115"/>
            <a:ext cx="1732464" cy="923330"/>
          </a:xfrm>
          <a:prstGeom prst="rect">
            <a:avLst/>
          </a:prstGeom>
          <a:noFill/>
        </p:spPr>
        <p:txBody>
          <a:bodyPr wrap="square" rtlCol="0">
            <a:spAutoFit/>
          </a:bodyPr>
          <a:lstStyle/>
          <a:p>
            <a:r>
              <a:rPr lang="en-US"/>
              <a:t>Back-end languages that run on server</a:t>
            </a:r>
          </a:p>
        </p:txBody>
      </p:sp>
      <p:sp>
        <p:nvSpPr>
          <p:cNvPr id="47" name="Arrow: Left 46">
            <a:extLst>
              <a:ext uri="{FF2B5EF4-FFF2-40B4-BE49-F238E27FC236}">
                <a16:creationId xmlns:a16="http://schemas.microsoft.com/office/drawing/2014/main" id="{443AFC6F-B083-0E7D-2ABE-52256F5CB005}"/>
              </a:ext>
            </a:extLst>
          </p:cNvPr>
          <p:cNvSpPr/>
          <p:nvPr/>
        </p:nvSpPr>
        <p:spPr>
          <a:xfrm>
            <a:off x="4108327" y="3818674"/>
            <a:ext cx="3440784" cy="169421"/>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410676C-906C-949A-4421-814985ACCBBC}"/>
              </a:ext>
            </a:extLst>
          </p:cNvPr>
          <p:cNvSpPr txBox="1"/>
          <p:nvPr/>
        </p:nvSpPr>
        <p:spPr>
          <a:xfrm>
            <a:off x="4843331" y="3988095"/>
            <a:ext cx="2092750" cy="400110"/>
          </a:xfrm>
          <a:prstGeom prst="rect">
            <a:avLst/>
          </a:prstGeom>
          <a:noFill/>
        </p:spPr>
        <p:txBody>
          <a:bodyPr wrap="square" rtlCol="0">
            <a:spAutoFit/>
          </a:bodyPr>
          <a:lstStyle/>
          <a:p>
            <a:pPr algn="ctr"/>
            <a:r>
              <a:rPr lang="en-US" sz="2000"/>
              <a:t>Response</a:t>
            </a:r>
          </a:p>
        </p:txBody>
      </p:sp>
      <p:pic>
        <p:nvPicPr>
          <p:cNvPr id="57" name="Picture 56">
            <a:extLst>
              <a:ext uri="{FF2B5EF4-FFF2-40B4-BE49-F238E27FC236}">
                <a16:creationId xmlns:a16="http://schemas.microsoft.com/office/drawing/2014/main" id="{63E7FD5F-EBB7-6DCE-1A61-91231F04AFC2}"/>
              </a:ext>
            </a:extLst>
          </p:cNvPr>
          <p:cNvPicPr>
            <a:picLocks noChangeAspect="1"/>
          </p:cNvPicPr>
          <p:nvPr/>
        </p:nvPicPr>
        <p:blipFill>
          <a:blip r:embed="rId10"/>
          <a:stretch>
            <a:fillRect/>
          </a:stretch>
        </p:blipFill>
        <p:spPr>
          <a:xfrm>
            <a:off x="8859281" y="1096127"/>
            <a:ext cx="1057423" cy="238158"/>
          </a:xfrm>
          <a:prstGeom prst="rect">
            <a:avLst/>
          </a:prstGeom>
        </p:spPr>
      </p:pic>
      <p:pic>
        <p:nvPicPr>
          <p:cNvPr id="58" name="Picture 57">
            <a:extLst>
              <a:ext uri="{FF2B5EF4-FFF2-40B4-BE49-F238E27FC236}">
                <a16:creationId xmlns:a16="http://schemas.microsoft.com/office/drawing/2014/main" id="{85CBC5F7-8DBB-F7D5-0512-247F318F5962}"/>
              </a:ext>
            </a:extLst>
          </p:cNvPr>
          <p:cNvPicPr>
            <a:picLocks noChangeAspect="1"/>
          </p:cNvPicPr>
          <p:nvPr/>
        </p:nvPicPr>
        <p:blipFill>
          <a:blip r:embed="rId11"/>
          <a:stretch>
            <a:fillRect/>
          </a:stretch>
        </p:blipFill>
        <p:spPr>
          <a:xfrm>
            <a:off x="10095625" y="1096305"/>
            <a:ext cx="1019317" cy="247685"/>
          </a:xfrm>
          <a:prstGeom prst="rect">
            <a:avLst/>
          </a:prstGeom>
        </p:spPr>
      </p:pic>
      <p:pic>
        <p:nvPicPr>
          <p:cNvPr id="59" name="Picture 58">
            <a:extLst>
              <a:ext uri="{FF2B5EF4-FFF2-40B4-BE49-F238E27FC236}">
                <a16:creationId xmlns:a16="http://schemas.microsoft.com/office/drawing/2014/main" id="{C9556C24-5994-4139-3971-0861EA654CA7}"/>
              </a:ext>
            </a:extLst>
          </p:cNvPr>
          <p:cNvPicPr>
            <a:picLocks noChangeAspect="1"/>
          </p:cNvPicPr>
          <p:nvPr/>
        </p:nvPicPr>
        <p:blipFill>
          <a:blip r:embed="rId12"/>
          <a:stretch>
            <a:fillRect/>
          </a:stretch>
        </p:blipFill>
        <p:spPr>
          <a:xfrm>
            <a:off x="9491598" y="1511586"/>
            <a:ext cx="1028844" cy="257211"/>
          </a:xfrm>
          <a:prstGeom prst="rect">
            <a:avLst/>
          </a:prstGeom>
        </p:spPr>
      </p:pic>
      <p:pic>
        <p:nvPicPr>
          <p:cNvPr id="60" name="Picture 59">
            <a:extLst>
              <a:ext uri="{FF2B5EF4-FFF2-40B4-BE49-F238E27FC236}">
                <a16:creationId xmlns:a16="http://schemas.microsoft.com/office/drawing/2014/main" id="{345E4468-917A-C847-84B2-C2EFE70D811D}"/>
              </a:ext>
            </a:extLst>
          </p:cNvPr>
          <p:cNvPicPr>
            <a:picLocks noChangeAspect="1"/>
          </p:cNvPicPr>
          <p:nvPr/>
        </p:nvPicPr>
        <p:blipFill>
          <a:blip r:embed="rId13"/>
          <a:stretch>
            <a:fillRect/>
          </a:stretch>
        </p:blipFill>
        <p:spPr>
          <a:xfrm>
            <a:off x="171397" y="406311"/>
            <a:ext cx="3067478" cy="1735944"/>
          </a:xfrm>
          <a:prstGeom prst="rect">
            <a:avLst/>
          </a:prstGeom>
        </p:spPr>
      </p:pic>
    </p:spTree>
    <p:extLst>
      <p:ext uri="{BB962C8B-B14F-4D97-AF65-F5344CB8AC3E}">
        <p14:creationId xmlns:p14="http://schemas.microsoft.com/office/powerpoint/2010/main" val="25844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3.33333E-6 L -0.69192 -0.03472 " pathEditMode="relative" rAng="0" ptsTypes="AA">
                                      <p:cBhvr>
                                        <p:cTn id="6" dur="2000" fill="hold"/>
                                        <p:tgtEl>
                                          <p:spTgt spid="57"/>
                                        </p:tgtEl>
                                        <p:attrNameLst>
                                          <p:attrName>ppt_x</p:attrName>
                                          <p:attrName>ppt_y</p:attrName>
                                        </p:attrNameLst>
                                      </p:cBhvr>
                                      <p:rCtr x="-34596" y="-1736"/>
                                    </p:animMotion>
                                  </p:childTnLst>
                                </p:cTn>
                              </p:par>
                              <p:par>
                                <p:cTn id="7" presetID="42" presetClass="path" presetSubtype="0" accel="50000" decel="50000" fill="hold" nodeType="withEffect">
                                  <p:stCondLst>
                                    <p:cond delay="0"/>
                                  </p:stCondLst>
                                  <p:childTnLst>
                                    <p:animMotion origin="layout" path="M -1.66667E-6 7.40741E-7 L -0.66901 -0.0338 " pathEditMode="relative" rAng="0" ptsTypes="AA">
                                      <p:cBhvr>
                                        <p:cTn id="8" dur="2000" fill="hold"/>
                                        <p:tgtEl>
                                          <p:spTgt spid="58"/>
                                        </p:tgtEl>
                                        <p:attrNameLst>
                                          <p:attrName>ppt_x</p:attrName>
                                          <p:attrName>ppt_y</p:attrName>
                                        </p:attrNameLst>
                                      </p:cBhvr>
                                      <p:rCtr x="-33451" y="-1690"/>
                                    </p:animMotion>
                                  </p:childTnLst>
                                </p:cTn>
                              </p:par>
                              <p:par>
                                <p:cTn id="9" presetID="42" presetClass="path" presetSubtype="0" accel="50000" decel="50000" fill="hold" nodeType="withEffect">
                                  <p:stCondLst>
                                    <p:cond delay="0"/>
                                  </p:stCondLst>
                                  <p:childTnLst>
                                    <p:animMotion origin="layout" path="M -3.125E-6 -3.7037E-7 L -0.68359 0.00787 " pathEditMode="relative" rAng="0" ptsTypes="AA">
                                      <p:cBhvr>
                                        <p:cTn id="10" dur="2000" fill="hold"/>
                                        <p:tgtEl>
                                          <p:spTgt spid="59"/>
                                        </p:tgtEl>
                                        <p:attrNameLst>
                                          <p:attrName>ppt_x</p:attrName>
                                          <p:attrName>ppt_y</p:attrName>
                                        </p:attrNameLst>
                                      </p:cBhvr>
                                      <p:rCtr x="-34180" y="394"/>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41E6B-BE2C-BF76-C5B6-60DD76EA9B2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E16B8E8-D086-5F7B-E2D7-DA5F16022FB5}"/>
              </a:ext>
            </a:extLst>
          </p:cNvPr>
          <p:cNvPicPr>
            <a:picLocks noChangeAspect="1"/>
          </p:cNvPicPr>
          <p:nvPr/>
        </p:nvPicPr>
        <p:blipFill>
          <a:blip r:embed="rId2"/>
          <a:stretch>
            <a:fillRect/>
          </a:stretch>
        </p:blipFill>
        <p:spPr>
          <a:xfrm>
            <a:off x="213675" y="968603"/>
            <a:ext cx="1895740" cy="1162212"/>
          </a:xfrm>
          <a:prstGeom prst="rect">
            <a:avLst/>
          </a:prstGeom>
        </p:spPr>
      </p:pic>
      <p:sp>
        <p:nvSpPr>
          <p:cNvPr id="5" name="Oval 4">
            <a:extLst>
              <a:ext uri="{FF2B5EF4-FFF2-40B4-BE49-F238E27FC236}">
                <a16:creationId xmlns:a16="http://schemas.microsoft.com/office/drawing/2014/main" id="{E2257C3A-B059-1872-07CE-88E5BDD08C58}"/>
              </a:ext>
            </a:extLst>
          </p:cNvPr>
          <p:cNvSpPr/>
          <p:nvPr/>
        </p:nvSpPr>
        <p:spPr>
          <a:xfrm>
            <a:off x="2055044" y="2867160"/>
            <a:ext cx="1470581" cy="144230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chemeClr val="bg1"/>
                </a:solidFill>
              </a:rPr>
              <a:t>Browser</a:t>
            </a:r>
          </a:p>
          <a:p>
            <a:pPr algn="ctr"/>
            <a:r>
              <a:rPr lang="en-US" sz="4400" b="1">
                <a:solidFill>
                  <a:schemeClr val="bg1"/>
                </a:solidFill>
              </a:rPr>
              <a:t>👩‍💻</a:t>
            </a:r>
            <a:endParaRPr lang="en-US" b="1">
              <a:solidFill>
                <a:schemeClr val="bg1"/>
              </a:solidFill>
            </a:endParaRPr>
          </a:p>
        </p:txBody>
      </p:sp>
      <p:sp>
        <p:nvSpPr>
          <p:cNvPr id="6" name="Oval 5">
            <a:extLst>
              <a:ext uri="{FF2B5EF4-FFF2-40B4-BE49-F238E27FC236}">
                <a16:creationId xmlns:a16="http://schemas.microsoft.com/office/drawing/2014/main" id="{0DD55724-D323-C217-6A64-856BE6A7F815}"/>
              </a:ext>
            </a:extLst>
          </p:cNvPr>
          <p:cNvSpPr/>
          <p:nvPr/>
        </p:nvSpPr>
        <p:spPr>
          <a:xfrm>
            <a:off x="8253787" y="2867159"/>
            <a:ext cx="1470581" cy="144230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a:solidFill>
                  <a:schemeClr val="bg1"/>
                </a:solidFill>
              </a:rPr>
              <a:t>Web Server</a:t>
            </a:r>
          </a:p>
          <a:p>
            <a:pPr algn="ctr"/>
            <a:r>
              <a:rPr lang="en-US" sz="4400" b="1">
                <a:solidFill>
                  <a:schemeClr val="bg1"/>
                </a:solidFill>
              </a:rPr>
              <a:t>🌐</a:t>
            </a:r>
            <a:endParaRPr lang="en-US" b="1">
              <a:solidFill>
                <a:schemeClr val="bg1"/>
              </a:solidFill>
            </a:endParaRPr>
          </a:p>
        </p:txBody>
      </p:sp>
      <p:pic>
        <p:nvPicPr>
          <p:cNvPr id="12" name="Picture 11">
            <a:extLst>
              <a:ext uri="{FF2B5EF4-FFF2-40B4-BE49-F238E27FC236}">
                <a16:creationId xmlns:a16="http://schemas.microsoft.com/office/drawing/2014/main" id="{3FF6CD10-0134-5E57-B023-9FD404BBE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65" y="-267048"/>
            <a:ext cx="2282149" cy="2259394"/>
          </a:xfrm>
          <a:prstGeom prst="rect">
            <a:avLst/>
          </a:prstGeom>
        </p:spPr>
      </p:pic>
      <p:cxnSp>
        <p:nvCxnSpPr>
          <p:cNvPr id="14" name="Straight Arrow Connector 13">
            <a:extLst>
              <a:ext uri="{FF2B5EF4-FFF2-40B4-BE49-F238E27FC236}">
                <a16:creationId xmlns:a16="http://schemas.microsoft.com/office/drawing/2014/main" id="{10FE3C9E-E388-A251-76B9-BAD61A04E9A4}"/>
              </a:ext>
            </a:extLst>
          </p:cNvPr>
          <p:cNvCxnSpPr/>
          <p:nvPr/>
        </p:nvCxnSpPr>
        <p:spPr>
          <a:xfrm flipV="1">
            <a:off x="3525625" y="1131216"/>
            <a:ext cx="1451728" cy="9995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9CA8CF07-6F22-255C-651F-547E7A202DA0}"/>
              </a:ext>
            </a:extLst>
          </p:cNvPr>
          <p:cNvCxnSpPr>
            <a:cxnSpLocks/>
          </p:cNvCxnSpPr>
          <p:nvPr/>
        </p:nvCxnSpPr>
        <p:spPr>
          <a:xfrm flipH="1">
            <a:off x="3719737" y="1463887"/>
            <a:ext cx="1477590" cy="1015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TextBox 19">
            <a:extLst>
              <a:ext uri="{FF2B5EF4-FFF2-40B4-BE49-F238E27FC236}">
                <a16:creationId xmlns:a16="http://schemas.microsoft.com/office/drawing/2014/main" id="{280F359E-0797-6739-FCFB-C8CBE4ED6BB4}"/>
              </a:ext>
            </a:extLst>
          </p:cNvPr>
          <p:cNvSpPr txBox="1"/>
          <p:nvPr/>
        </p:nvSpPr>
        <p:spPr>
          <a:xfrm rot="19538724">
            <a:off x="2862895" y="1241300"/>
            <a:ext cx="2490865" cy="400110"/>
          </a:xfrm>
          <a:prstGeom prst="rect">
            <a:avLst/>
          </a:prstGeom>
          <a:noFill/>
        </p:spPr>
        <p:txBody>
          <a:bodyPr wrap="square" rtlCol="0">
            <a:spAutoFit/>
          </a:bodyPr>
          <a:lstStyle/>
          <a:p>
            <a:pPr algn="ctr"/>
            <a:r>
              <a:rPr lang="en-US" sz="2000"/>
              <a:t>www.udemy.dev</a:t>
            </a:r>
          </a:p>
        </p:txBody>
      </p:sp>
      <p:sp>
        <p:nvSpPr>
          <p:cNvPr id="23" name="TextBox 22">
            <a:extLst>
              <a:ext uri="{FF2B5EF4-FFF2-40B4-BE49-F238E27FC236}">
                <a16:creationId xmlns:a16="http://schemas.microsoft.com/office/drawing/2014/main" id="{423B872E-BDEA-EAF0-E459-DD263C522110}"/>
              </a:ext>
            </a:extLst>
          </p:cNvPr>
          <p:cNvSpPr txBox="1"/>
          <p:nvPr/>
        </p:nvSpPr>
        <p:spPr>
          <a:xfrm rot="19538724">
            <a:off x="3753066" y="1930760"/>
            <a:ext cx="1728295" cy="400110"/>
          </a:xfrm>
          <a:prstGeom prst="rect">
            <a:avLst/>
          </a:prstGeom>
          <a:noFill/>
        </p:spPr>
        <p:txBody>
          <a:bodyPr wrap="square" rtlCol="0">
            <a:spAutoFit/>
          </a:bodyPr>
          <a:lstStyle/>
          <a:p>
            <a:r>
              <a:rPr lang="en-US" sz="2000">
                <a:latin typeface="Sylfaen" panose="010A0502050306030303" pitchFamily="18" charset="0"/>
              </a:rPr>
              <a:t>192.83.210.15</a:t>
            </a:r>
          </a:p>
        </p:txBody>
      </p:sp>
      <p:sp>
        <p:nvSpPr>
          <p:cNvPr id="25" name="Arrow: Right 24">
            <a:extLst>
              <a:ext uri="{FF2B5EF4-FFF2-40B4-BE49-F238E27FC236}">
                <a16:creationId xmlns:a16="http://schemas.microsoft.com/office/drawing/2014/main" id="{E9DC2CCF-2D9F-B8F9-4874-C15BE939558A}"/>
              </a:ext>
            </a:extLst>
          </p:cNvPr>
          <p:cNvSpPr/>
          <p:nvPr/>
        </p:nvSpPr>
        <p:spPr>
          <a:xfrm>
            <a:off x="4169314" y="3213951"/>
            <a:ext cx="3440784" cy="16992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B9B1B5F-135D-8D6C-28EE-A4512009D299}"/>
              </a:ext>
            </a:extLst>
          </p:cNvPr>
          <p:cNvSpPr txBox="1"/>
          <p:nvPr/>
        </p:nvSpPr>
        <p:spPr>
          <a:xfrm>
            <a:off x="4873658" y="2791253"/>
            <a:ext cx="2092750" cy="400110"/>
          </a:xfrm>
          <a:prstGeom prst="rect">
            <a:avLst/>
          </a:prstGeom>
          <a:noFill/>
        </p:spPr>
        <p:txBody>
          <a:bodyPr wrap="square" rtlCol="0">
            <a:spAutoFit/>
          </a:bodyPr>
          <a:lstStyle/>
          <a:p>
            <a:pPr algn="ctr"/>
            <a:r>
              <a:rPr lang="en-US" sz="2000"/>
              <a:t>Request</a:t>
            </a:r>
          </a:p>
        </p:txBody>
      </p:sp>
      <p:pic>
        <p:nvPicPr>
          <p:cNvPr id="48" name="Picture 47">
            <a:extLst>
              <a:ext uri="{FF2B5EF4-FFF2-40B4-BE49-F238E27FC236}">
                <a16:creationId xmlns:a16="http://schemas.microsoft.com/office/drawing/2014/main" id="{97CCA8F1-3148-FCBF-533D-566F6FD31E89}"/>
              </a:ext>
            </a:extLst>
          </p:cNvPr>
          <p:cNvPicPr>
            <a:picLocks noChangeAspect="1"/>
          </p:cNvPicPr>
          <p:nvPr/>
        </p:nvPicPr>
        <p:blipFill>
          <a:blip r:embed="rId4"/>
          <a:stretch>
            <a:fillRect/>
          </a:stretch>
        </p:blipFill>
        <p:spPr>
          <a:xfrm>
            <a:off x="178961" y="413434"/>
            <a:ext cx="3067478" cy="1733792"/>
          </a:xfrm>
          <a:prstGeom prst="rect">
            <a:avLst/>
          </a:prstGeom>
        </p:spPr>
      </p:pic>
      <p:sp>
        <p:nvSpPr>
          <p:cNvPr id="2" name="Oval 1">
            <a:extLst>
              <a:ext uri="{FF2B5EF4-FFF2-40B4-BE49-F238E27FC236}">
                <a16:creationId xmlns:a16="http://schemas.microsoft.com/office/drawing/2014/main" id="{AE65D3F1-B006-31C6-64F6-7D18F6004412}"/>
              </a:ext>
            </a:extLst>
          </p:cNvPr>
          <p:cNvSpPr/>
          <p:nvPr/>
        </p:nvSpPr>
        <p:spPr>
          <a:xfrm>
            <a:off x="10067981" y="2291668"/>
            <a:ext cx="753990" cy="754385"/>
          </a:xfrm>
          <a:prstGeom prst="ellipse">
            <a:avLst/>
          </a:prstGeom>
          <a:solidFill>
            <a:srgbClr val="FFA52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b="1">
              <a:solidFill>
                <a:schemeClr val="bg1"/>
              </a:solidFill>
            </a:endParaRPr>
          </a:p>
        </p:txBody>
      </p:sp>
      <p:pic>
        <p:nvPicPr>
          <p:cNvPr id="11" name="Picture 10">
            <a:extLst>
              <a:ext uri="{FF2B5EF4-FFF2-40B4-BE49-F238E27FC236}">
                <a16:creationId xmlns:a16="http://schemas.microsoft.com/office/drawing/2014/main" id="{106F0C95-1453-9915-6835-B979C73311AE}"/>
              </a:ext>
            </a:extLst>
          </p:cNvPr>
          <p:cNvPicPr>
            <a:picLocks noChangeAspect="1"/>
          </p:cNvPicPr>
          <p:nvPr/>
        </p:nvPicPr>
        <p:blipFill>
          <a:blip r:embed="rId5"/>
          <a:stretch>
            <a:fillRect/>
          </a:stretch>
        </p:blipFill>
        <p:spPr>
          <a:xfrm>
            <a:off x="10224514" y="2391960"/>
            <a:ext cx="420415" cy="515008"/>
          </a:xfrm>
          <a:prstGeom prst="rect">
            <a:avLst/>
          </a:prstGeom>
        </p:spPr>
      </p:pic>
      <p:sp>
        <p:nvSpPr>
          <p:cNvPr id="13" name="Oval 12">
            <a:extLst>
              <a:ext uri="{FF2B5EF4-FFF2-40B4-BE49-F238E27FC236}">
                <a16:creationId xmlns:a16="http://schemas.microsoft.com/office/drawing/2014/main" id="{B46C0E67-E0EF-B7DB-A707-C8719CF00E1E}"/>
              </a:ext>
            </a:extLst>
          </p:cNvPr>
          <p:cNvSpPr/>
          <p:nvPr/>
        </p:nvSpPr>
        <p:spPr>
          <a:xfrm>
            <a:off x="10095625" y="3767484"/>
            <a:ext cx="753990" cy="754385"/>
          </a:xfrm>
          <a:prstGeom prst="ellipse">
            <a:avLst/>
          </a:prstGeom>
          <a:solidFill>
            <a:srgbClr val="FFA52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b="1">
              <a:solidFill>
                <a:schemeClr val="bg1"/>
              </a:solidFill>
            </a:endParaRPr>
          </a:p>
        </p:txBody>
      </p:sp>
      <p:pic>
        <p:nvPicPr>
          <p:cNvPr id="16" name="Picture 15">
            <a:extLst>
              <a:ext uri="{FF2B5EF4-FFF2-40B4-BE49-F238E27FC236}">
                <a16:creationId xmlns:a16="http://schemas.microsoft.com/office/drawing/2014/main" id="{E7540CA8-770C-07C2-3A27-B9D88D6E328D}"/>
              </a:ext>
            </a:extLst>
          </p:cNvPr>
          <p:cNvPicPr>
            <a:picLocks noChangeAspect="1"/>
          </p:cNvPicPr>
          <p:nvPr/>
        </p:nvPicPr>
        <p:blipFill>
          <a:blip r:embed="rId6"/>
          <a:stretch>
            <a:fillRect/>
          </a:stretch>
        </p:blipFill>
        <p:spPr>
          <a:xfrm>
            <a:off x="10252158" y="3867907"/>
            <a:ext cx="420416" cy="495875"/>
          </a:xfrm>
          <a:prstGeom prst="rect">
            <a:avLst/>
          </a:prstGeom>
        </p:spPr>
      </p:pic>
      <p:sp>
        <p:nvSpPr>
          <p:cNvPr id="17" name="Arrow: Right 16">
            <a:extLst>
              <a:ext uri="{FF2B5EF4-FFF2-40B4-BE49-F238E27FC236}">
                <a16:creationId xmlns:a16="http://schemas.microsoft.com/office/drawing/2014/main" id="{D36DF713-4B84-26C6-B858-FDDB4984FB0E}"/>
              </a:ext>
            </a:extLst>
          </p:cNvPr>
          <p:cNvSpPr/>
          <p:nvPr/>
        </p:nvSpPr>
        <p:spPr>
          <a:xfrm rot="19498482">
            <a:off x="9640480" y="276590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4DFFDF53-95C4-1DEB-774C-8986CF8A30C7}"/>
              </a:ext>
            </a:extLst>
          </p:cNvPr>
          <p:cNvSpPr/>
          <p:nvPr/>
        </p:nvSpPr>
        <p:spPr>
          <a:xfrm rot="8564358">
            <a:off x="9792880" y="291830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8FD9D1AD-D698-37BF-C6C1-9D6A9A1839FC}"/>
              </a:ext>
            </a:extLst>
          </p:cNvPr>
          <p:cNvSpPr/>
          <p:nvPr/>
        </p:nvSpPr>
        <p:spPr>
          <a:xfrm rot="1088916">
            <a:off x="9820903" y="3830333"/>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44ED9A82-96E2-78C5-CC73-864BEF7D561C}"/>
              </a:ext>
            </a:extLst>
          </p:cNvPr>
          <p:cNvSpPr/>
          <p:nvPr/>
        </p:nvSpPr>
        <p:spPr>
          <a:xfrm rot="11754792">
            <a:off x="9724079" y="4036123"/>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CD4FDFB-85D0-933A-5827-E28968AF7792}"/>
              </a:ext>
            </a:extLst>
          </p:cNvPr>
          <p:cNvSpPr/>
          <p:nvPr/>
        </p:nvSpPr>
        <p:spPr>
          <a:xfrm rot="16370539">
            <a:off x="10293253" y="326052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70AFB438-5DDD-06C8-0971-060FAF0BC486}"/>
              </a:ext>
            </a:extLst>
          </p:cNvPr>
          <p:cNvSpPr/>
          <p:nvPr/>
        </p:nvSpPr>
        <p:spPr>
          <a:xfrm rot="5436415">
            <a:off x="10445653" y="3412927"/>
            <a:ext cx="226243" cy="1699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 name="Picture 29">
            <a:extLst>
              <a:ext uri="{FF2B5EF4-FFF2-40B4-BE49-F238E27FC236}">
                <a16:creationId xmlns:a16="http://schemas.microsoft.com/office/drawing/2014/main" id="{F67D8073-56E1-2E45-C376-0AF5046FA1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4234" y="5708559"/>
            <a:ext cx="1135318" cy="1135318"/>
          </a:xfrm>
          <a:prstGeom prst="rect">
            <a:avLst/>
          </a:prstGeom>
        </p:spPr>
      </p:pic>
      <p:pic>
        <p:nvPicPr>
          <p:cNvPr id="32" name="Picture 31">
            <a:extLst>
              <a:ext uri="{FF2B5EF4-FFF2-40B4-BE49-F238E27FC236}">
                <a16:creationId xmlns:a16="http://schemas.microsoft.com/office/drawing/2014/main" id="{34A5733D-A25A-5DF3-CAA1-D1276AB5F1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4929" y="5312465"/>
            <a:ext cx="881986" cy="476013"/>
          </a:xfrm>
          <a:prstGeom prst="rect">
            <a:avLst/>
          </a:prstGeom>
        </p:spPr>
      </p:pic>
      <p:pic>
        <p:nvPicPr>
          <p:cNvPr id="34" name="Picture 33">
            <a:extLst>
              <a:ext uri="{FF2B5EF4-FFF2-40B4-BE49-F238E27FC236}">
                <a16:creationId xmlns:a16="http://schemas.microsoft.com/office/drawing/2014/main" id="{550D643E-3D17-DBF6-4052-0110BF6A06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2857" y="5102791"/>
            <a:ext cx="702221" cy="717858"/>
          </a:xfrm>
          <a:prstGeom prst="rect">
            <a:avLst/>
          </a:prstGeom>
        </p:spPr>
      </p:pic>
      <p:sp>
        <p:nvSpPr>
          <p:cNvPr id="35" name="Oval 34">
            <a:extLst>
              <a:ext uri="{FF2B5EF4-FFF2-40B4-BE49-F238E27FC236}">
                <a16:creationId xmlns:a16="http://schemas.microsoft.com/office/drawing/2014/main" id="{3F844FFC-9B9A-AB62-4B5D-214ABB4D8BF4}"/>
              </a:ext>
            </a:extLst>
          </p:cNvPr>
          <p:cNvSpPr/>
          <p:nvPr/>
        </p:nvSpPr>
        <p:spPr>
          <a:xfrm>
            <a:off x="9648156" y="4677449"/>
            <a:ext cx="1993545" cy="215008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AFB5CC50-FA5A-B143-BA6B-F012DCF5BF6B}"/>
              </a:ext>
            </a:extLst>
          </p:cNvPr>
          <p:cNvCxnSpPr>
            <a:cxnSpLocks/>
          </p:cNvCxnSpPr>
          <p:nvPr/>
        </p:nvCxnSpPr>
        <p:spPr>
          <a:xfrm flipV="1">
            <a:off x="8581715" y="5550471"/>
            <a:ext cx="949631" cy="3695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3" name="TextBox 42">
            <a:extLst>
              <a:ext uri="{FF2B5EF4-FFF2-40B4-BE49-F238E27FC236}">
                <a16:creationId xmlns:a16="http://schemas.microsoft.com/office/drawing/2014/main" id="{16145433-9EFB-4AC1-8136-F071883C86C7}"/>
              </a:ext>
            </a:extLst>
          </p:cNvPr>
          <p:cNvSpPr txBox="1"/>
          <p:nvPr/>
        </p:nvSpPr>
        <p:spPr>
          <a:xfrm>
            <a:off x="6849252" y="5605115"/>
            <a:ext cx="1732464" cy="646331"/>
          </a:xfrm>
          <a:prstGeom prst="rect">
            <a:avLst/>
          </a:prstGeom>
          <a:noFill/>
        </p:spPr>
        <p:txBody>
          <a:bodyPr wrap="square" rtlCol="0">
            <a:spAutoFit/>
          </a:bodyPr>
          <a:lstStyle/>
          <a:p>
            <a:r>
              <a:rPr lang="en-US"/>
              <a:t>Back-end Development</a:t>
            </a:r>
          </a:p>
        </p:txBody>
      </p:sp>
      <p:pic>
        <p:nvPicPr>
          <p:cNvPr id="44" name="Picture 43">
            <a:extLst>
              <a:ext uri="{FF2B5EF4-FFF2-40B4-BE49-F238E27FC236}">
                <a16:creationId xmlns:a16="http://schemas.microsoft.com/office/drawing/2014/main" id="{5DFCD2B9-9104-51CB-6318-B0676B142458}"/>
              </a:ext>
            </a:extLst>
          </p:cNvPr>
          <p:cNvPicPr>
            <a:picLocks noChangeAspect="1"/>
          </p:cNvPicPr>
          <p:nvPr/>
        </p:nvPicPr>
        <p:blipFill>
          <a:blip r:embed="rId10"/>
          <a:stretch>
            <a:fillRect/>
          </a:stretch>
        </p:blipFill>
        <p:spPr>
          <a:xfrm>
            <a:off x="535756" y="944195"/>
            <a:ext cx="1057423" cy="238158"/>
          </a:xfrm>
          <a:prstGeom prst="rect">
            <a:avLst/>
          </a:prstGeom>
        </p:spPr>
      </p:pic>
      <p:pic>
        <p:nvPicPr>
          <p:cNvPr id="45" name="Picture 44">
            <a:extLst>
              <a:ext uri="{FF2B5EF4-FFF2-40B4-BE49-F238E27FC236}">
                <a16:creationId xmlns:a16="http://schemas.microsoft.com/office/drawing/2014/main" id="{88DD1570-C081-9ED3-1FFC-7C506751A487}"/>
              </a:ext>
            </a:extLst>
          </p:cNvPr>
          <p:cNvPicPr>
            <a:picLocks noChangeAspect="1"/>
          </p:cNvPicPr>
          <p:nvPr/>
        </p:nvPicPr>
        <p:blipFill>
          <a:blip r:embed="rId11"/>
          <a:stretch>
            <a:fillRect/>
          </a:stretch>
        </p:blipFill>
        <p:spPr>
          <a:xfrm>
            <a:off x="1772100" y="944373"/>
            <a:ext cx="1019317" cy="247685"/>
          </a:xfrm>
          <a:prstGeom prst="rect">
            <a:avLst/>
          </a:prstGeom>
        </p:spPr>
      </p:pic>
      <p:pic>
        <p:nvPicPr>
          <p:cNvPr id="46" name="Picture 45">
            <a:extLst>
              <a:ext uri="{FF2B5EF4-FFF2-40B4-BE49-F238E27FC236}">
                <a16:creationId xmlns:a16="http://schemas.microsoft.com/office/drawing/2014/main" id="{268DADE2-362C-3BB5-8981-C763573B6AEE}"/>
              </a:ext>
            </a:extLst>
          </p:cNvPr>
          <p:cNvPicPr>
            <a:picLocks noChangeAspect="1"/>
          </p:cNvPicPr>
          <p:nvPr/>
        </p:nvPicPr>
        <p:blipFill>
          <a:blip r:embed="rId12"/>
          <a:stretch>
            <a:fillRect/>
          </a:stretch>
        </p:blipFill>
        <p:spPr>
          <a:xfrm>
            <a:off x="1168073" y="1359654"/>
            <a:ext cx="1028844" cy="257211"/>
          </a:xfrm>
          <a:prstGeom prst="rect">
            <a:avLst/>
          </a:prstGeom>
        </p:spPr>
      </p:pic>
      <p:sp>
        <p:nvSpPr>
          <p:cNvPr id="47" name="Arrow: Left 46">
            <a:extLst>
              <a:ext uri="{FF2B5EF4-FFF2-40B4-BE49-F238E27FC236}">
                <a16:creationId xmlns:a16="http://schemas.microsoft.com/office/drawing/2014/main" id="{3AC1EDA8-0435-2CAC-CD3D-AC17D026D272}"/>
              </a:ext>
            </a:extLst>
          </p:cNvPr>
          <p:cNvSpPr/>
          <p:nvPr/>
        </p:nvSpPr>
        <p:spPr>
          <a:xfrm>
            <a:off x="4108327" y="3818674"/>
            <a:ext cx="3440784" cy="169421"/>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5FC9402-2012-FBEB-D391-2A216C26F98E}"/>
              </a:ext>
            </a:extLst>
          </p:cNvPr>
          <p:cNvSpPr txBox="1"/>
          <p:nvPr/>
        </p:nvSpPr>
        <p:spPr>
          <a:xfrm>
            <a:off x="4843331" y="3988095"/>
            <a:ext cx="2092750" cy="400110"/>
          </a:xfrm>
          <a:prstGeom prst="rect">
            <a:avLst/>
          </a:prstGeom>
          <a:noFill/>
        </p:spPr>
        <p:txBody>
          <a:bodyPr wrap="square" rtlCol="0">
            <a:spAutoFit/>
          </a:bodyPr>
          <a:lstStyle/>
          <a:p>
            <a:pPr algn="ctr"/>
            <a:r>
              <a:rPr lang="en-US" sz="2000"/>
              <a:t>Response</a:t>
            </a:r>
          </a:p>
        </p:txBody>
      </p:sp>
      <p:pic>
        <p:nvPicPr>
          <p:cNvPr id="40" name="Picture 39">
            <a:extLst>
              <a:ext uri="{FF2B5EF4-FFF2-40B4-BE49-F238E27FC236}">
                <a16:creationId xmlns:a16="http://schemas.microsoft.com/office/drawing/2014/main" id="{4CFD1EDD-343D-A647-4801-884510D3FA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2926" y="4309459"/>
            <a:ext cx="762068" cy="884509"/>
          </a:xfrm>
          <a:prstGeom prst="rect">
            <a:avLst/>
          </a:prstGeom>
        </p:spPr>
      </p:pic>
      <p:pic>
        <p:nvPicPr>
          <p:cNvPr id="41" name="Picture 40">
            <a:extLst>
              <a:ext uri="{FF2B5EF4-FFF2-40B4-BE49-F238E27FC236}">
                <a16:creationId xmlns:a16="http://schemas.microsoft.com/office/drawing/2014/main" id="{A6C3F5FD-BABF-C1CE-980F-1D5ADC748BE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756" y="4367850"/>
            <a:ext cx="767728" cy="767728"/>
          </a:xfrm>
          <a:prstGeom prst="rect">
            <a:avLst/>
          </a:prstGeom>
        </p:spPr>
      </p:pic>
      <p:pic>
        <p:nvPicPr>
          <p:cNvPr id="42" name="Picture 41">
            <a:extLst>
              <a:ext uri="{FF2B5EF4-FFF2-40B4-BE49-F238E27FC236}">
                <a16:creationId xmlns:a16="http://schemas.microsoft.com/office/drawing/2014/main" id="{CBDFBC7A-CB0A-39D3-AB9D-06E6D6BC7B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2777" y="5218376"/>
            <a:ext cx="684187" cy="721943"/>
          </a:xfrm>
          <a:prstGeom prst="rect">
            <a:avLst/>
          </a:prstGeom>
        </p:spPr>
      </p:pic>
      <p:sp>
        <p:nvSpPr>
          <p:cNvPr id="50" name="Oval 49">
            <a:extLst>
              <a:ext uri="{FF2B5EF4-FFF2-40B4-BE49-F238E27FC236}">
                <a16:creationId xmlns:a16="http://schemas.microsoft.com/office/drawing/2014/main" id="{A6942EA0-6534-7929-0BDA-B9DE1ACC4562}"/>
              </a:ext>
            </a:extLst>
          </p:cNvPr>
          <p:cNvSpPr/>
          <p:nvPr/>
        </p:nvSpPr>
        <p:spPr>
          <a:xfrm>
            <a:off x="213676" y="3988095"/>
            <a:ext cx="2095892" cy="2177035"/>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DD3B2D50-A6E5-0AF4-62B0-9A76B5FA7078}"/>
              </a:ext>
            </a:extLst>
          </p:cNvPr>
          <p:cNvCxnSpPr>
            <a:cxnSpLocks/>
          </p:cNvCxnSpPr>
          <p:nvPr/>
        </p:nvCxnSpPr>
        <p:spPr>
          <a:xfrm flipH="1" flipV="1">
            <a:off x="2388974" y="5382705"/>
            <a:ext cx="987034" cy="4379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2" name="TextBox 51">
            <a:extLst>
              <a:ext uri="{FF2B5EF4-FFF2-40B4-BE49-F238E27FC236}">
                <a16:creationId xmlns:a16="http://schemas.microsoft.com/office/drawing/2014/main" id="{29A85AE8-5F7A-BA01-6A8C-09504B333F3C}"/>
              </a:ext>
            </a:extLst>
          </p:cNvPr>
          <p:cNvSpPr txBox="1"/>
          <p:nvPr/>
        </p:nvSpPr>
        <p:spPr>
          <a:xfrm>
            <a:off x="3823662" y="5550471"/>
            <a:ext cx="1652601" cy="646331"/>
          </a:xfrm>
          <a:prstGeom prst="rect">
            <a:avLst/>
          </a:prstGeom>
          <a:noFill/>
        </p:spPr>
        <p:txBody>
          <a:bodyPr wrap="square" rtlCol="0">
            <a:spAutoFit/>
          </a:bodyPr>
          <a:lstStyle/>
          <a:p>
            <a:r>
              <a:rPr lang="en-US"/>
              <a:t>Front-end</a:t>
            </a:r>
          </a:p>
          <a:p>
            <a:r>
              <a:rPr lang="en-US"/>
              <a:t>Development</a:t>
            </a:r>
          </a:p>
        </p:txBody>
      </p:sp>
      <p:sp>
        <p:nvSpPr>
          <p:cNvPr id="53" name="TextBox 52">
            <a:extLst>
              <a:ext uri="{FF2B5EF4-FFF2-40B4-BE49-F238E27FC236}">
                <a16:creationId xmlns:a16="http://schemas.microsoft.com/office/drawing/2014/main" id="{A3E3ADEA-A39C-4A62-D199-8A74409A5532}"/>
              </a:ext>
            </a:extLst>
          </p:cNvPr>
          <p:cNvSpPr txBox="1"/>
          <p:nvPr/>
        </p:nvSpPr>
        <p:spPr>
          <a:xfrm>
            <a:off x="2130064" y="5983242"/>
            <a:ext cx="1453459" cy="646331"/>
          </a:xfrm>
          <a:prstGeom prst="rect">
            <a:avLst/>
          </a:prstGeom>
          <a:noFill/>
        </p:spPr>
        <p:txBody>
          <a:bodyPr wrap="square" rtlCol="0">
            <a:spAutoFit/>
          </a:bodyPr>
          <a:lstStyle/>
          <a:p>
            <a:pPr algn="ctr"/>
            <a:r>
              <a:rPr lang="en-US">
                <a:solidFill>
                  <a:srgbClr val="FFC000"/>
                </a:solidFill>
              </a:rPr>
              <a:t>The process of writing</a:t>
            </a:r>
          </a:p>
        </p:txBody>
      </p:sp>
      <p:sp>
        <p:nvSpPr>
          <p:cNvPr id="4" name="TextBox 3">
            <a:extLst>
              <a:ext uri="{FF2B5EF4-FFF2-40B4-BE49-F238E27FC236}">
                <a16:creationId xmlns:a16="http://schemas.microsoft.com/office/drawing/2014/main" id="{0275CB2E-385B-7A4B-9ADD-D08677F7BD58}"/>
              </a:ext>
            </a:extLst>
          </p:cNvPr>
          <p:cNvSpPr txBox="1"/>
          <p:nvPr/>
        </p:nvSpPr>
        <p:spPr>
          <a:xfrm>
            <a:off x="8270909" y="5992940"/>
            <a:ext cx="1453459" cy="646331"/>
          </a:xfrm>
          <a:prstGeom prst="rect">
            <a:avLst/>
          </a:prstGeom>
          <a:noFill/>
        </p:spPr>
        <p:txBody>
          <a:bodyPr wrap="square" rtlCol="0">
            <a:spAutoFit/>
          </a:bodyPr>
          <a:lstStyle/>
          <a:p>
            <a:pPr algn="ctr"/>
            <a:r>
              <a:rPr lang="en-US">
                <a:solidFill>
                  <a:srgbClr val="FFC000"/>
                </a:solidFill>
              </a:rPr>
              <a:t>The process of writing</a:t>
            </a:r>
          </a:p>
        </p:txBody>
      </p:sp>
    </p:spTree>
    <p:extLst>
      <p:ext uri="{BB962C8B-B14F-4D97-AF65-F5344CB8AC3E}">
        <p14:creationId xmlns:p14="http://schemas.microsoft.com/office/powerpoint/2010/main" val="3254199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B3FC-92B7-567A-CFDA-192E6BA29D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99C9B5-7E4A-7A0C-8AD3-90EB7E473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325" y="1222395"/>
            <a:ext cx="6153150" cy="3676650"/>
          </a:xfrm>
          <a:prstGeom prst="rect">
            <a:avLst/>
          </a:prstGeom>
        </p:spPr>
      </p:pic>
      <p:pic>
        <p:nvPicPr>
          <p:cNvPr id="5" name="Picture 4">
            <a:extLst>
              <a:ext uri="{FF2B5EF4-FFF2-40B4-BE49-F238E27FC236}">
                <a16:creationId xmlns:a16="http://schemas.microsoft.com/office/drawing/2014/main" id="{C7F6FC37-F795-1FDD-85E9-C29DFD1F28D6}"/>
              </a:ext>
            </a:extLst>
          </p:cNvPr>
          <p:cNvPicPr>
            <a:picLocks noChangeAspect="1"/>
          </p:cNvPicPr>
          <p:nvPr/>
        </p:nvPicPr>
        <p:blipFill>
          <a:blip r:embed="rId3"/>
          <a:stretch>
            <a:fillRect/>
          </a:stretch>
        </p:blipFill>
        <p:spPr>
          <a:xfrm>
            <a:off x="155444" y="4689737"/>
            <a:ext cx="2323805" cy="2323804"/>
          </a:xfrm>
          <a:prstGeom prst="rect">
            <a:avLst/>
          </a:prstGeom>
        </p:spPr>
      </p:pic>
      <p:pic>
        <p:nvPicPr>
          <p:cNvPr id="6" name="Picture 5">
            <a:extLst>
              <a:ext uri="{FF2B5EF4-FFF2-40B4-BE49-F238E27FC236}">
                <a16:creationId xmlns:a16="http://schemas.microsoft.com/office/drawing/2014/main" id="{190F1C25-A297-384F-0BB5-284E953DD44B}"/>
              </a:ext>
            </a:extLst>
          </p:cNvPr>
          <p:cNvPicPr>
            <a:picLocks noChangeAspect="1"/>
          </p:cNvPicPr>
          <p:nvPr/>
        </p:nvPicPr>
        <p:blipFill>
          <a:blip r:embed="rId4"/>
          <a:stretch>
            <a:fillRect/>
          </a:stretch>
        </p:blipFill>
        <p:spPr>
          <a:xfrm>
            <a:off x="1213505" y="3967266"/>
            <a:ext cx="1595684" cy="686316"/>
          </a:xfrm>
          <a:prstGeom prst="rect">
            <a:avLst/>
          </a:prstGeom>
        </p:spPr>
      </p:pic>
    </p:spTree>
    <p:extLst>
      <p:ext uri="{BB962C8B-B14F-4D97-AF65-F5344CB8AC3E}">
        <p14:creationId xmlns:p14="http://schemas.microsoft.com/office/powerpoint/2010/main" val="3720925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55027-104C-73D8-3C9B-B3D50B8456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BEA43BA-116D-42DA-37F1-AA032B7AE749}"/>
              </a:ext>
            </a:extLst>
          </p:cNvPr>
          <p:cNvSpPr/>
          <p:nvPr/>
        </p:nvSpPr>
        <p:spPr>
          <a:xfrm>
            <a:off x="5514681" y="1970202"/>
            <a:ext cx="703868" cy="754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883075A-3D2F-9914-61A2-287A4B508E7E}"/>
              </a:ext>
            </a:extLst>
          </p:cNvPr>
          <p:cNvSpPr/>
          <p:nvPr/>
        </p:nvSpPr>
        <p:spPr>
          <a:xfrm>
            <a:off x="4488730" y="3429000"/>
            <a:ext cx="703868" cy="754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35472CEF-B58A-FE9C-FF88-A1BC72A46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720" y="1234912"/>
            <a:ext cx="4776342" cy="3878774"/>
          </a:xfrm>
          <a:prstGeom prst="rect">
            <a:avLst/>
          </a:prstGeom>
        </p:spPr>
      </p:pic>
      <p:sp>
        <p:nvSpPr>
          <p:cNvPr id="11" name="TextBox 10">
            <a:extLst>
              <a:ext uri="{FF2B5EF4-FFF2-40B4-BE49-F238E27FC236}">
                <a16:creationId xmlns:a16="http://schemas.microsoft.com/office/drawing/2014/main" id="{5676E3C0-DB1C-538B-B0A8-CCF212BB9176}"/>
              </a:ext>
            </a:extLst>
          </p:cNvPr>
          <p:cNvSpPr txBox="1"/>
          <p:nvPr/>
        </p:nvSpPr>
        <p:spPr>
          <a:xfrm>
            <a:off x="4977353" y="810705"/>
            <a:ext cx="1555422" cy="369332"/>
          </a:xfrm>
          <a:prstGeom prst="rect">
            <a:avLst/>
          </a:prstGeom>
          <a:noFill/>
        </p:spPr>
        <p:txBody>
          <a:bodyPr wrap="square" rtlCol="0">
            <a:spAutoFit/>
          </a:bodyPr>
          <a:lstStyle/>
          <a:p>
            <a:pPr algn="ctr"/>
            <a:r>
              <a:rPr lang="en-US"/>
              <a:t>Content</a:t>
            </a:r>
          </a:p>
        </p:txBody>
      </p:sp>
      <p:sp>
        <p:nvSpPr>
          <p:cNvPr id="13" name="TextBox 12">
            <a:extLst>
              <a:ext uri="{FF2B5EF4-FFF2-40B4-BE49-F238E27FC236}">
                <a16:creationId xmlns:a16="http://schemas.microsoft.com/office/drawing/2014/main" id="{CE764CA5-C1CD-1194-72D5-1504CD087ABC}"/>
              </a:ext>
            </a:extLst>
          </p:cNvPr>
          <p:cNvSpPr txBox="1"/>
          <p:nvPr/>
        </p:nvSpPr>
        <p:spPr>
          <a:xfrm>
            <a:off x="3285242" y="4744354"/>
            <a:ext cx="1555422" cy="369332"/>
          </a:xfrm>
          <a:prstGeom prst="rect">
            <a:avLst/>
          </a:prstGeom>
          <a:noFill/>
        </p:spPr>
        <p:txBody>
          <a:bodyPr wrap="square" rtlCol="0">
            <a:spAutoFit/>
          </a:bodyPr>
          <a:lstStyle/>
          <a:p>
            <a:pPr algn="ctr"/>
            <a:r>
              <a:rPr lang="en-US"/>
              <a:t>Presentation</a:t>
            </a:r>
          </a:p>
        </p:txBody>
      </p:sp>
      <p:sp>
        <p:nvSpPr>
          <p:cNvPr id="16" name="TextBox 15">
            <a:extLst>
              <a:ext uri="{FF2B5EF4-FFF2-40B4-BE49-F238E27FC236}">
                <a16:creationId xmlns:a16="http://schemas.microsoft.com/office/drawing/2014/main" id="{958E1C6B-9CFD-F788-B88E-837793BE6823}"/>
              </a:ext>
            </a:extLst>
          </p:cNvPr>
          <p:cNvSpPr txBox="1"/>
          <p:nvPr/>
        </p:nvSpPr>
        <p:spPr>
          <a:xfrm>
            <a:off x="6756545" y="4744354"/>
            <a:ext cx="4244536" cy="369332"/>
          </a:xfrm>
          <a:prstGeom prst="rect">
            <a:avLst/>
          </a:prstGeom>
          <a:noFill/>
        </p:spPr>
        <p:txBody>
          <a:bodyPr wrap="square" rtlCol="0">
            <a:spAutoFit/>
          </a:bodyPr>
          <a:lstStyle/>
          <a:p>
            <a:pPr algn="ctr"/>
            <a:r>
              <a:rPr lang="en-US"/>
              <a:t>Programming Language: Dynamic Effects </a:t>
            </a:r>
          </a:p>
        </p:txBody>
      </p:sp>
      <p:pic>
        <p:nvPicPr>
          <p:cNvPr id="18" name="Picture 17">
            <a:extLst>
              <a:ext uri="{FF2B5EF4-FFF2-40B4-BE49-F238E27FC236}">
                <a16:creationId xmlns:a16="http://schemas.microsoft.com/office/drawing/2014/main" id="{F017AF45-3248-19AF-D8C5-F15ABDA5E63A}"/>
              </a:ext>
            </a:extLst>
          </p:cNvPr>
          <p:cNvPicPr>
            <a:picLocks noChangeAspect="1"/>
          </p:cNvPicPr>
          <p:nvPr/>
        </p:nvPicPr>
        <p:blipFill>
          <a:blip r:embed="rId3"/>
          <a:stretch>
            <a:fillRect/>
          </a:stretch>
        </p:blipFill>
        <p:spPr>
          <a:xfrm>
            <a:off x="7079147" y="578023"/>
            <a:ext cx="1276528" cy="971686"/>
          </a:xfrm>
          <a:prstGeom prst="rect">
            <a:avLst/>
          </a:prstGeom>
        </p:spPr>
      </p:pic>
      <p:pic>
        <p:nvPicPr>
          <p:cNvPr id="21" name="Picture 20">
            <a:extLst>
              <a:ext uri="{FF2B5EF4-FFF2-40B4-BE49-F238E27FC236}">
                <a16:creationId xmlns:a16="http://schemas.microsoft.com/office/drawing/2014/main" id="{505E98D4-6F90-3B6E-F8BD-2CEABEA8310E}"/>
              </a:ext>
            </a:extLst>
          </p:cNvPr>
          <p:cNvPicPr>
            <a:picLocks noChangeAspect="1"/>
          </p:cNvPicPr>
          <p:nvPr/>
        </p:nvPicPr>
        <p:blipFill>
          <a:blip r:embed="rId4"/>
          <a:stretch>
            <a:fillRect/>
          </a:stretch>
        </p:blipFill>
        <p:spPr>
          <a:xfrm>
            <a:off x="1628266" y="3253545"/>
            <a:ext cx="1362265" cy="1105054"/>
          </a:xfrm>
          <a:prstGeom prst="rect">
            <a:avLst/>
          </a:prstGeom>
        </p:spPr>
      </p:pic>
      <p:pic>
        <p:nvPicPr>
          <p:cNvPr id="24" name="Picture 23">
            <a:extLst>
              <a:ext uri="{FF2B5EF4-FFF2-40B4-BE49-F238E27FC236}">
                <a16:creationId xmlns:a16="http://schemas.microsoft.com/office/drawing/2014/main" id="{E9D3409A-1FB5-7B56-FA0E-0333CBE2B1F7}"/>
              </a:ext>
            </a:extLst>
          </p:cNvPr>
          <p:cNvPicPr>
            <a:picLocks noChangeAspect="1"/>
          </p:cNvPicPr>
          <p:nvPr/>
        </p:nvPicPr>
        <p:blipFill>
          <a:blip r:embed="rId5"/>
          <a:stretch>
            <a:fillRect/>
          </a:stretch>
        </p:blipFill>
        <p:spPr>
          <a:xfrm>
            <a:off x="8690931" y="3429000"/>
            <a:ext cx="1314633" cy="1076475"/>
          </a:xfrm>
          <a:prstGeom prst="rect">
            <a:avLst/>
          </a:prstGeom>
        </p:spPr>
      </p:pic>
      <p:cxnSp>
        <p:nvCxnSpPr>
          <p:cNvPr id="26" name="Straight Arrow Connector 25">
            <a:extLst>
              <a:ext uri="{FF2B5EF4-FFF2-40B4-BE49-F238E27FC236}">
                <a16:creationId xmlns:a16="http://schemas.microsoft.com/office/drawing/2014/main" id="{07D35BA6-ACBE-586B-E4ED-B82D652F5DB6}"/>
              </a:ext>
            </a:extLst>
          </p:cNvPr>
          <p:cNvCxnSpPr>
            <a:cxnSpLocks/>
          </p:cNvCxnSpPr>
          <p:nvPr/>
        </p:nvCxnSpPr>
        <p:spPr>
          <a:xfrm flipV="1">
            <a:off x="6465025" y="1329179"/>
            <a:ext cx="435396" cy="220530"/>
          </a:xfrm>
          <a:prstGeom prst="straightConnector1">
            <a:avLst/>
          </a:prstGeom>
          <a:ln>
            <a:solidFill>
              <a:schemeClr val="tx1"/>
            </a:solidFill>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BD4F4F60-B7D7-A2FA-1867-77927AA6C0F7}"/>
              </a:ext>
            </a:extLst>
          </p:cNvPr>
          <p:cNvCxnSpPr/>
          <p:nvPr/>
        </p:nvCxnSpPr>
        <p:spPr>
          <a:xfrm flipH="1">
            <a:off x="3176833" y="3806072"/>
            <a:ext cx="603315" cy="0"/>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58A3DA89-9A5F-A979-E152-87353A5B9963}"/>
              </a:ext>
            </a:extLst>
          </p:cNvPr>
          <p:cNvCxnSpPr/>
          <p:nvPr/>
        </p:nvCxnSpPr>
        <p:spPr>
          <a:xfrm>
            <a:off x="7717411" y="3967237"/>
            <a:ext cx="638264" cy="0"/>
          </a:xfrm>
          <a:prstGeom prst="straightConnector1">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pic>
        <p:nvPicPr>
          <p:cNvPr id="34" name="Picture 33">
            <a:extLst>
              <a:ext uri="{FF2B5EF4-FFF2-40B4-BE49-F238E27FC236}">
                <a16:creationId xmlns:a16="http://schemas.microsoft.com/office/drawing/2014/main" id="{4B5B8BC3-EEF9-A5D3-9DB7-3BF4557C86AA}"/>
              </a:ext>
            </a:extLst>
          </p:cNvPr>
          <p:cNvPicPr>
            <a:picLocks noChangeAspect="1"/>
          </p:cNvPicPr>
          <p:nvPr/>
        </p:nvPicPr>
        <p:blipFill>
          <a:blip r:embed="rId6"/>
          <a:stretch>
            <a:fillRect/>
          </a:stretch>
        </p:blipFill>
        <p:spPr>
          <a:xfrm>
            <a:off x="7093436" y="968604"/>
            <a:ext cx="1247949" cy="476316"/>
          </a:xfrm>
          <a:prstGeom prst="rect">
            <a:avLst/>
          </a:prstGeom>
        </p:spPr>
      </p:pic>
      <p:pic>
        <p:nvPicPr>
          <p:cNvPr id="36" name="Picture 35">
            <a:extLst>
              <a:ext uri="{FF2B5EF4-FFF2-40B4-BE49-F238E27FC236}">
                <a16:creationId xmlns:a16="http://schemas.microsoft.com/office/drawing/2014/main" id="{EBC5B296-D11C-044C-8287-861E3F023FE3}"/>
              </a:ext>
            </a:extLst>
          </p:cNvPr>
          <p:cNvPicPr>
            <a:picLocks noChangeAspect="1"/>
          </p:cNvPicPr>
          <p:nvPr/>
        </p:nvPicPr>
        <p:blipFill>
          <a:blip r:embed="rId7"/>
          <a:stretch>
            <a:fillRect/>
          </a:stretch>
        </p:blipFill>
        <p:spPr>
          <a:xfrm>
            <a:off x="1637792" y="3676684"/>
            <a:ext cx="1343212" cy="581106"/>
          </a:xfrm>
          <a:prstGeom prst="rect">
            <a:avLst/>
          </a:prstGeom>
        </p:spPr>
      </p:pic>
      <p:pic>
        <p:nvPicPr>
          <p:cNvPr id="38" name="Picture 37">
            <a:extLst>
              <a:ext uri="{FF2B5EF4-FFF2-40B4-BE49-F238E27FC236}">
                <a16:creationId xmlns:a16="http://schemas.microsoft.com/office/drawing/2014/main" id="{DC917275-DB2A-8D08-77F8-B0FB1066ECD9}"/>
              </a:ext>
            </a:extLst>
          </p:cNvPr>
          <p:cNvPicPr>
            <a:picLocks noChangeAspect="1"/>
          </p:cNvPicPr>
          <p:nvPr/>
        </p:nvPicPr>
        <p:blipFill>
          <a:blip r:embed="rId8"/>
          <a:stretch>
            <a:fillRect/>
          </a:stretch>
        </p:blipFill>
        <p:spPr>
          <a:xfrm>
            <a:off x="8761644" y="3813143"/>
            <a:ext cx="1200318" cy="638264"/>
          </a:xfrm>
          <a:prstGeom prst="rect">
            <a:avLst/>
          </a:prstGeom>
        </p:spPr>
      </p:pic>
    </p:spTree>
    <p:extLst>
      <p:ext uri="{BB962C8B-B14F-4D97-AF65-F5344CB8AC3E}">
        <p14:creationId xmlns:p14="http://schemas.microsoft.com/office/powerpoint/2010/main" val="388098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right)">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EF104-31A7-AA2A-E6DD-CF02C98235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9DACA48-A186-0830-08BF-2FE223F731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977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DE9B-DE0D-3003-A08B-976F3B4C00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F13DAC-DA79-3886-0ACE-FD77A6CBF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9" name="Arrow: Curved Down 18">
            <a:extLst>
              <a:ext uri="{FF2B5EF4-FFF2-40B4-BE49-F238E27FC236}">
                <a16:creationId xmlns:a16="http://schemas.microsoft.com/office/drawing/2014/main" id="{212C98A7-F627-782B-DCE3-63DD15925BEC}"/>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40B88183-726A-DCE8-3720-E0DDE2EB6E93}"/>
              </a:ext>
            </a:extLst>
          </p:cNvPr>
          <p:cNvSpPr txBox="1"/>
          <p:nvPr/>
        </p:nvSpPr>
        <p:spPr>
          <a:xfrm>
            <a:off x="526250" y="2384980"/>
            <a:ext cx="2806745" cy="1200329"/>
          </a:xfrm>
          <a:prstGeom prst="rect">
            <a:avLst/>
          </a:prstGeom>
          <a:noFill/>
        </p:spPr>
        <p:txBody>
          <a:bodyPr wrap="square">
            <a:spAutoFit/>
          </a:bodyPr>
          <a:lstStyle/>
          <a:p>
            <a:r>
              <a:rPr lang="en-US" sz="2400"/>
              <a:t>The Internet allows computers to find each other</a:t>
            </a:r>
          </a:p>
        </p:txBody>
      </p:sp>
      <p:sp>
        <p:nvSpPr>
          <p:cNvPr id="2" name="Arrow: Curved Down 1">
            <a:extLst>
              <a:ext uri="{FF2B5EF4-FFF2-40B4-BE49-F238E27FC236}">
                <a16:creationId xmlns:a16="http://schemas.microsoft.com/office/drawing/2014/main" id="{AEC6BD16-8F51-C970-0623-BB00DDD927F9}"/>
              </a:ext>
            </a:extLst>
          </p:cNvPr>
          <p:cNvSpPr/>
          <p:nvPr/>
        </p:nvSpPr>
        <p:spPr>
          <a:xfrm>
            <a:off x="4590854" y="1668544"/>
            <a:ext cx="3308808"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4" name="Arrow: Curved Up 3">
            <a:extLst>
              <a:ext uri="{FF2B5EF4-FFF2-40B4-BE49-F238E27FC236}">
                <a16:creationId xmlns:a16="http://schemas.microsoft.com/office/drawing/2014/main" id="{4EC18312-9124-A63E-EC59-24146DAB70EE}"/>
              </a:ext>
            </a:extLst>
          </p:cNvPr>
          <p:cNvSpPr/>
          <p:nvPr/>
        </p:nvSpPr>
        <p:spPr>
          <a:xfrm rot="8712698">
            <a:off x="6565570" y="2379141"/>
            <a:ext cx="3783614"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5" name="Arrow: Curved Up 4">
            <a:extLst>
              <a:ext uri="{FF2B5EF4-FFF2-40B4-BE49-F238E27FC236}">
                <a16:creationId xmlns:a16="http://schemas.microsoft.com/office/drawing/2014/main" id="{3C1CC408-E782-801B-EA2F-536792A446E8}"/>
              </a:ext>
            </a:extLst>
          </p:cNvPr>
          <p:cNvSpPr/>
          <p:nvPr/>
        </p:nvSpPr>
        <p:spPr>
          <a:xfrm rot="12886288">
            <a:off x="8843288" y="2640906"/>
            <a:ext cx="2540139" cy="943724"/>
          </a:xfrm>
          <a:prstGeom prst="curved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056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4"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D5E66-3A3F-605F-055E-382BD04B40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DA125B-8265-F2FF-7D84-A4AA66A87494}"/>
              </a:ext>
            </a:extLst>
          </p:cNvPr>
          <p:cNvSpPr txBox="1"/>
          <p:nvPr/>
        </p:nvSpPr>
        <p:spPr>
          <a:xfrm>
            <a:off x="1198530" y="709815"/>
            <a:ext cx="5513355" cy="6001643"/>
          </a:xfrm>
          <a:prstGeom prst="rect">
            <a:avLst/>
          </a:prstGeom>
          <a:noFill/>
        </p:spPr>
        <p:txBody>
          <a:bodyPr wrap="square">
            <a:spAutoFit/>
          </a:bodyPr>
          <a:lstStyle/>
          <a:p>
            <a:r>
              <a:rPr lang="en-US" sz="4800">
                <a:solidFill>
                  <a:srgbClr val="92D050"/>
                </a:solidFill>
              </a:rPr>
              <a:t>THE</a:t>
            </a:r>
          </a:p>
          <a:p>
            <a:endParaRPr lang="en-US" sz="4800"/>
          </a:p>
          <a:p>
            <a:r>
              <a:rPr lang="en-US" sz="4800">
                <a:solidFill>
                  <a:srgbClr val="92D050"/>
                </a:solidFill>
              </a:rPr>
              <a:t>GREEN</a:t>
            </a:r>
            <a:r>
              <a:rPr lang="en-US" sz="4800"/>
              <a:t>        </a:t>
            </a:r>
            <a:r>
              <a:rPr lang="en-US" sz="2400"/>
              <a:t>CSS – The Adjective</a:t>
            </a:r>
            <a:endParaRPr lang="en-US" sz="4800"/>
          </a:p>
          <a:p>
            <a:endParaRPr lang="en-US" sz="4800"/>
          </a:p>
          <a:p>
            <a:r>
              <a:rPr lang="en-US" sz="4800">
                <a:solidFill>
                  <a:srgbClr val="92D050"/>
                </a:solidFill>
              </a:rPr>
              <a:t>ALIEN</a:t>
            </a:r>
            <a:r>
              <a:rPr lang="en-US" sz="4800"/>
              <a:t>          </a:t>
            </a:r>
            <a:r>
              <a:rPr lang="en-US" sz="2400"/>
              <a:t>HTML – The Nouns</a:t>
            </a:r>
            <a:endParaRPr lang="en-US" sz="4800"/>
          </a:p>
          <a:p>
            <a:endParaRPr lang="en-US" sz="4800"/>
          </a:p>
          <a:p>
            <a:r>
              <a:rPr lang="en-US" sz="4800">
                <a:solidFill>
                  <a:srgbClr val="92D050"/>
                </a:solidFill>
              </a:rPr>
              <a:t>DANCES</a:t>
            </a:r>
            <a:r>
              <a:rPr lang="en-US" sz="4800"/>
              <a:t>     </a:t>
            </a:r>
            <a:r>
              <a:rPr lang="en-US" sz="2400"/>
              <a:t>JS – THE Verbs</a:t>
            </a:r>
            <a:endParaRPr lang="en-US" sz="4800"/>
          </a:p>
          <a:p>
            <a:endParaRPr lang="en-US" sz="4800"/>
          </a:p>
        </p:txBody>
      </p:sp>
      <p:pic>
        <p:nvPicPr>
          <p:cNvPr id="7" name="alien">
            <a:hlinkClick r:id="" action="ppaction://media"/>
            <a:extLst>
              <a:ext uri="{FF2B5EF4-FFF2-40B4-BE49-F238E27FC236}">
                <a16:creationId xmlns:a16="http://schemas.microsoft.com/office/drawing/2014/main" id="{40408721-D1F2-2327-5AEC-586E2A1B0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16407" y="831351"/>
            <a:ext cx="2312679" cy="4972540"/>
          </a:xfrm>
          <a:prstGeom prst="rect">
            <a:avLst/>
          </a:prstGeom>
        </p:spPr>
      </p:pic>
    </p:spTree>
    <p:extLst>
      <p:ext uri="{BB962C8B-B14F-4D97-AF65-F5344CB8AC3E}">
        <p14:creationId xmlns:p14="http://schemas.microsoft.com/office/powerpoint/2010/main" val="303137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10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CD937-D03B-F607-7DF5-2228DB149E4D}"/>
            </a:ext>
          </a:extLst>
        </p:cNvPr>
        <p:cNvGrpSpPr/>
        <p:nvPr/>
      </p:nvGrpSpPr>
      <p:grpSpPr>
        <a:xfrm>
          <a:off x="0" y="0"/>
          <a:ext cx="0" cy="0"/>
          <a:chOff x="0" y="0"/>
          <a:chExt cx="0" cy="0"/>
        </a:xfrm>
      </p:grpSpPr>
      <p:pic>
        <p:nvPicPr>
          <p:cNvPr id="2" name="vscode">
            <a:hlinkClick r:id="" action="ppaction://media"/>
            <a:extLst>
              <a:ext uri="{FF2B5EF4-FFF2-40B4-BE49-F238E27FC236}">
                <a16:creationId xmlns:a16="http://schemas.microsoft.com/office/drawing/2014/main" id="{2130B8B4-3592-346A-B8B4-5B325E25A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536" y="509046"/>
            <a:ext cx="11821212" cy="6348953"/>
          </a:xfrm>
          <a:prstGeom prst="rect">
            <a:avLst/>
          </a:prstGeom>
        </p:spPr>
      </p:pic>
    </p:spTree>
    <p:extLst>
      <p:ext uri="{BB962C8B-B14F-4D97-AF65-F5344CB8AC3E}">
        <p14:creationId xmlns:p14="http://schemas.microsoft.com/office/powerpoint/2010/main" val="41248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BF8E-5F6B-479A-DA57-0E137FB4B46B}"/>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6EB646B1-E8C1-A088-1AC3-AE6B0B40072B}"/>
              </a:ext>
            </a:extLst>
          </p:cNvPr>
          <p:cNvPicPr>
            <a:picLocks noChangeAspect="1"/>
          </p:cNvPicPr>
          <p:nvPr/>
        </p:nvPicPr>
        <p:blipFill>
          <a:blip r:embed="rId3"/>
          <a:stretch>
            <a:fillRect/>
          </a:stretch>
        </p:blipFill>
        <p:spPr>
          <a:xfrm>
            <a:off x="813671" y="2330157"/>
            <a:ext cx="2885781" cy="2001460"/>
          </a:xfrm>
          <a:prstGeom prst="rect">
            <a:avLst/>
          </a:prstGeom>
        </p:spPr>
      </p:pic>
      <p:sp>
        <p:nvSpPr>
          <p:cNvPr id="24" name="TextBox 23">
            <a:extLst>
              <a:ext uri="{FF2B5EF4-FFF2-40B4-BE49-F238E27FC236}">
                <a16:creationId xmlns:a16="http://schemas.microsoft.com/office/drawing/2014/main" id="{B4BE5826-0949-816C-D3E6-BBC67A9BE5BC}"/>
              </a:ext>
            </a:extLst>
          </p:cNvPr>
          <p:cNvSpPr txBox="1"/>
          <p:nvPr/>
        </p:nvSpPr>
        <p:spPr>
          <a:xfrm>
            <a:off x="6700670" y="456605"/>
            <a:ext cx="3938047" cy="707886"/>
          </a:xfrm>
          <a:prstGeom prst="rect">
            <a:avLst/>
          </a:prstGeom>
          <a:noFill/>
        </p:spPr>
        <p:txBody>
          <a:bodyPr wrap="square">
            <a:spAutoFit/>
          </a:bodyPr>
          <a:lstStyle/>
          <a:p>
            <a:r>
              <a:rPr lang="en-US" sz="2000"/>
              <a:t>An instruction indicating which version of HTML the page uses</a:t>
            </a:r>
          </a:p>
        </p:txBody>
      </p:sp>
      <p:pic>
        <p:nvPicPr>
          <p:cNvPr id="25" name="Picture 2">
            <a:extLst>
              <a:ext uri="{FF2B5EF4-FFF2-40B4-BE49-F238E27FC236}">
                <a16:creationId xmlns:a16="http://schemas.microsoft.com/office/drawing/2014/main" id="{6AD56B3C-6A6F-A581-8248-9374652DD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456" y="1762813"/>
            <a:ext cx="3267075" cy="257175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A4FDF45F-86BB-EE5C-7892-C0B03D539905}"/>
              </a:ext>
            </a:extLst>
          </p:cNvPr>
          <p:cNvCxnSpPr>
            <a:cxnSpLocks/>
          </p:cNvCxnSpPr>
          <p:nvPr/>
        </p:nvCxnSpPr>
        <p:spPr>
          <a:xfrm flipV="1">
            <a:off x="3619893" y="1574119"/>
            <a:ext cx="2036189" cy="9522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Rectangle 26">
            <a:extLst>
              <a:ext uri="{FF2B5EF4-FFF2-40B4-BE49-F238E27FC236}">
                <a16:creationId xmlns:a16="http://schemas.microsoft.com/office/drawing/2014/main" id="{6C801C30-5331-7C87-BC04-728C64CC50DA}"/>
              </a:ext>
            </a:extLst>
          </p:cNvPr>
          <p:cNvSpPr/>
          <p:nvPr/>
        </p:nvSpPr>
        <p:spPr>
          <a:xfrm>
            <a:off x="813671" y="2330157"/>
            <a:ext cx="2608259"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2842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69C8F-0448-3190-5F7A-5F0E4601BD9C}"/>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9E669AE9-8702-A686-05E6-8BB329371149}"/>
              </a:ext>
            </a:extLst>
          </p:cNvPr>
          <p:cNvPicPr>
            <a:picLocks noChangeAspect="1"/>
          </p:cNvPicPr>
          <p:nvPr/>
        </p:nvPicPr>
        <p:blipFill>
          <a:blip r:embed="rId3"/>
          <a:stretch>
            <a:fillRect/>
          </a:stretch>
        </p:blipFill>
        <p:spPr>
          <a:xfrm>
            <a:off x="813670" y="2330157"/>
            <a:ext cx="2885781" cy="2001460"/>
          </a:xfrm>
          <a:prstGeom prst="rect">
            <a:avLst/>
          </a:prstGeom>
        </p:spPr>
      </p:pic>
      <p:sp>
        <p:nvSpPr>
          <p:cNvPr id="25" name="TextBox 24">
            <a:extLst>
              <a:ext uri="{FF2B5EF4-FFF2-40B4-BE49-F238E27FC236}">
                <a16:creationId xmlns:a16="http://schemas.microsoft.com/office/drawing/2014/main" id="{6DBBB6B9-848E-2947-B18B-1BBB3A0A59E5}"/>
              </a:ext>
            </a:extLst>
          </p:cNvPr>
          <p:cNvSpPr txBox="1"/>
          <p:nvPr/>
        </p:nvSpPr>
        <p:spPr>
          <a:xfrm>
            <a:off x="6700670" y="456605"/>
            <a:ext cx="3938047" cy="707886"/>
          </a:xfrm>
          <a:prstGeom prst="rect">
            <a:avLst/>
          </a:prstGeom>
          <a:noFill/>
        </p:spPr>
        <p:txBody>
          <a:bodyPr wrap="square">
            <a:spAutoFit/>
          </a:bodyPr>
          <a:lstStyle/>
          <a:p>
            <a:r>
              <a:rPr lang="en-US" sz="2000"/>
              <a:t>An instruction indicating which version of HTML the page uses</a:t>
            </a:r>
          </a:p>
        </p:txBody>
      </p:sp>
      <p:pic>
        <p:nvPicPr>
          <p:cNvPr id="26" name="Picture 2">
            <a:extLst>
              <a:ext uri="{FF2B5EF4-FFF2-40B4-BE49-F238E27FC236}">
                <a16:creationId xmlns:a16="http://schemas.microsoft.com/office/drawing/2014/main" id="{D6B91F43-E82E-9A1F-1F9F-31F6265E4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456" y="1762813"/>
            <a:ext cx="3267075" cy="25717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E7C010A-1E6C-5860-42CC-B99F140D616A}"/>
              </a:ext>
            </a:extLst>
          </p:cNvPr>
          <p:cNvSpPr txBox="1"/>
          <p:nvPr/>
        </p:nvSpPr>
        <p:spPr>
          <a:xfrm>
            <a:off x="6540414" y="1822325"/>
            <a:ext cx="4258558" cy="1015663"/>
          </a:xfrm>
          <a:prstGeom prst="rect">
            <a:avLst/>
          </a:prstGeom>
          <a:noFill/>
        </p:spPr>
        <p:txBody>
          <a:bodyPr wrap="square">
            <a:spAutoFit/>
          </a:bodyPr>
          <a:lstStyle/>
          <a:p>
            <a:r>
              <a:rPr lang="en-US" sz="2000"/>
              <a:t>This is the root element of the document. All of our code must be placed inside it</a:t>
            </a:r>
          </a:p>
        </p:txBody>
      </p:sp>
      <p:cxnSp>
        <p:nvCxnSpPr>
          <p:cNvPr id="28" name="Straight Arrow Connector 27">
            <a:extLst>
              <a:ext uri="{FF2B5EF4-FFF2-40B4-BE49-F238E27FC236}">
                <a16:creationId xmlns:a16="http://schemas.microsoft.com/office/drawing/2014/main" id="{01562E28-5511-E017-5D9F-26197A7B3675}"/>
              </a:ext>
            </a:extLst>
          </p:cNvPr>
          <p:cNvCxnSpPr>
            <a:cxnSpLocks/>
          </p:cNvCxnSpPr>
          <p:nvPr/>
        </p:nvCxnSpPr>
        <p:spPr>
          <a:xfrm flipV="1">
            <a:off x="3789576" y="2460396"/>
            <a:ext cx="2092750" cy="48634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ectangle 28">
            <a:extLst>
              <a:ext uri="{FF2B5EF4-FFF2-40B4-BE49-F238E27FC236}">
                <a16:creationId xmlns:a16="http://schemas.microsoft.com/office/drawing/2014/main" id="{18E9B4CB-AF0B-6E53-8D79-33D0ABD83DF0}"/>
              </a:ext>
            </a:extLst>
          </p:cNvPr>
          <p:cNvSpPr/>
          <p:nvPr/>
        </p:nvSpPr>
        <p:spPr>
          <a:xfrm>
            <a:off x="813670" y="2703570"/>
            <a:ext cx="2608259"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A0BB257-B610-D2C1-77C6-39FCC6332531}"/>
              </a:ext>
            </a:extLst>
          </p:cNvPr>
          <p:cNvCxnSpPr>
            <a:cxnSpLocks/>
          </p:cNvCxnSpPr>
          <p:nvPr/>
        </p:nvCxnSpPr>
        <p:spPr>
          <a:xfrm flipV="1">
            <a:off x="3619893" y="1574119"/>
            <a:ext cx="2036189" cy="9522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Rectangle 30">
            <a:extLst>
              <a:ext uri="{FF2B5EF4-FFF2-40B4-BE49-F238E27FC236}">
                <a16:creationId xmlns:a16="http://schemas.microsoft.com/office/drawing/2014/main" id="{0B5BB3C0-F37A-5F6B-E641-35583724876E}"/>
              </a:ext>
            </a:extLst>
          </p:cNvPr>
          <p:cNvSpPr/>
          <p:nvPr/>
        </p:nvSpPr>
        <p:spPr>
          <a:xfrm>
            <a:off x="813671" y="2330157"/>
            <a:ext cx="2608259"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67143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animBg="1"/>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D9B10-D1F0-4B9C-6633-C0ADB105DE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08C56FA-00BD-C74E-991D-A4CAE9178D91}"/>
              </a:ext>
            </a:extLst>
          </p:cNvPr>
          <p:cNvPicPr>
            <a:picLocks noChangeAspect="1"/>
          </p:cNvPicPr>
          <p:nvPr/>
        </p:nvPicPr>
        <p:blipFill>
          <a:blip r:embed="rId3"/>
          <a:stretch>
            <a:fillRect/>
          </a:stretch>
        </p:blipFill>
        <p:spPr>
          <a:xfrm>
            <a:off x="813670" y="2330156"/>
            <a:ext cx="2885781" cy="2001460"/>
          </a:xfrm>
          <a:prstGeom prst="rect">
            <a:avLst/>
          </a:prstGeom>
        </p:spPr>
      </p:pic>
      <p:sp>
        <p:nvSpPr>
          <p:cNvPr id="12" name="TextBox 11">
            <a:extLst>
              <a:ext uri="{FF2B5EF4-FFF2-40B4-BE49-F238E27FC236}">
                <a16:creationId xmlns:a16="http://schemas.microsoft.com/office/drawing/2014/main" id="{BDF9340A-0FD4-2AC7-7E3A-66545D806D25}"/>
              </a:ext>
            </a:extLst>
          </p:cNvPr>
          <p:cNvSpPr txBox="1"/>
          <p:nvPr/>
        </p:nvSpPr>
        <p:spPr>
          <a:xfrm>
            <a:off x="6540414" y="1822325"/>
            <a:ext cx="4258558" cy="1015663"/>
          </a:xfrm>
          <a:prstGeom prst="rect">
            <a:avLst/>
          </a:prstGeom>
          <a:noFill/>
        </p:spPr>
        <p:txBody>
          <a:bodyPr wrap="square">
            <a:spAutoFit/>
          </a:bodyPr>
          <a:lstStyle/>
          <a:p>
            <a:r>
              <a:rPr lang="en-US" sz="2000"/>
              <a:t>This is the root element of the document. All of our code must be placed inside it</a:t>
            </a:r>
          </a:p>
        </p:txBody>
      </p:sp>
      <p:cxnSp>
        <p:nvCxnSpPr>
          <p:cNvPr id="13" name="Straight Arrow Connector 12">
            <a:extLst>
              <a:ext uri="{FF2B5EF4-FFF2-40B4-BE49-F238E27FC236}">
                <a16:creationId xmlns:a16="http://schemas.microsoft.com/office/drawing/2014/main" id="{370C2E96-1324-A368-F04B-2657DE0382F0}"/>
              </a:ext>
            </a:extLst>
          </p:cNvPr>
          <p:cNvCxnSpPr>
            <a:cxnSpLocks/>
          </p:cNvCxnSpPr>
          <p:nvPr/>
        </p:nvCxnSpPr>
        <p:spPr>
          <a:xfrm flipV="1">
            <a:off x="3789576" y="2460396"/>
            <a:ext cx="2092750" cy="48634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328C777B-CF45-18E8-3798-2E0881D35508}"/>
              </a:ext>
            </a:extLst>
          </p:cNvPr>
          <p:cNvSpPr/>
          <p:nvPr/>
        </p:nvSpPr>
        <p:spPr>
          <a:xfrm>
            <a:off x="813670" y="2703570"/>
            <a:ext cx="2608259"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 name="TextBox 14">
            <a:extLst>
              <a:ext uri="{FF2B5EF4-FFF2-40B4-BE49-F238E27FC236}">
                <a16:creationId xmlns:a16="http://schemas.microsoft.com/office/drawing/2014/main" id="{A1FBE999-C22C-EAC9-0283-575172C9AAD7}"/>
              </a:ext>
            </a:extLst>
          </p:cNvPr>
          <p:cNvSpPr txBox="1"/>
          <p:nvPr/>
        </p:nvSpPr>
        <p:spPr>
          <a:xfrm>
            <a:off x="6540414" y="3148553"/>
            <a:ext cx="4258558" cy="2246769"/>
          </a:xfrm>
          <a:prstGeom prst="rect">
            <a:avLst/>
          </a:prstGeom>
          <a:noFill/>
        </p:spPr>
        <p:txBody>
          <a:bodyPr wrap="square">
            <a:spAutoFit/>
          </a:bodyPr>
          <a:lstStyle/>
          <a:p>
            <a:r>
              <a:rPr lang="en-US" sz="2000"/>
              <a:t>It contains additional information about the document that is not displayed on the screen—for example, the document’s title or any extra resources that the browser needs to use together with the HTML document</a:t>
            </a:r>
          </a:p>
        </p:txBody>
      </p:sp>
      <p:cxnSp>
        <p:nvCxnSpPr>
          <p:cNvPr id="16" name="Straight Arrow Connector 15">
            <a:extLst>
              <a:ext uri="{FF2B5EF4-FFF2-40B4-BE49-F238E27FC236}">
                <a16:creationId xmlns:a16="http://schemas.microsoft.com/office/drawing/2014/main" id="{104A389B-DDD9-D0E5-A0CD-905A0163AFDE}"/>
              </a:ext>
            </a:extLst>
          </p:cNvPr>
          <p:cNvCxnSpPr>
            <a:cxnSpLocks/>
          </p:cNvCxnSpPr>
          <p:nvPr/>
        </p:nvCxnSpPr>
        <p:spPr>
          <a:xfrm>
            <a:off x="3789576" y="3350361"/>
            <a:ext cx="2092750" cy="201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Rectangle 16">
            <a:extLst>
              <a:ext uri="{FF2B5EF4-FFF2-40B4-BE49-F238E27FC236}">
                <a16:creationId xmlns:a16="http://schemas.microsoft.com/office/drawing/2014/main" id="{FAA47B15-8194-E318-4B38-EA82A4E068D6}"/>
              </a:ext>
            </a:extLst>
          </p:cNvPr>
          <p:cNvSpPr/>
          <p:nvPr/>
        </p:nvSpPr>
        <p:spPr>
          <a:xfrm>
            <a:off x="1142127" y="3033075"/>
            <a:ext cx="2215298"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86274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562C8-8E23-B324-E5F9-DE9CDDF75BBD}"/>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F19C86ED-BDBF-6D52-ABDB-8397E51F39A7}"/>
              </a:ext>
            </a:extLst>
          </p:cNvPr>
          <p:cNvPicPr>
            <a:picLocks noChangeAspect="1"/>
          </p:cNvPicPr>
          <p:nvPr/>
        </p:nvPicPr>
        <p:blipFill>
          <a:blip r:embed="rId3"/>
          <a:stretch>
            <a:fillRect/>
          </a:stretch>
        </p:blipFill>
        <p:spPr>
          <a:xfrm>
            <a:off x="808959" y="2330156"/>
            <a:ext cx="2881635" cy="2001461"/>
          </a:xfrm>
          <a:prstGeom prst="rect">
            <a:avLst/>
          </a:prstGeom>
        </p:spPr>
      </p:pic>
      <p:pic>
        <p:nvPicPr>
          <p:cNvPr id="11" name="Picture 10">
            <a:extLst>
              <a:ext uri="{FF2B5EF4-FFF2-40B4-BE49-F238E27FC236}">
                <a16:creationId xmlns:a16="http://schemas.microsoft.com/office/drawing/2014/main" id="{268A5160-22CF-5BFB-A1C5-7549594F015B}"/>
              </a:ext>
            </a:extLst>
          </p:cNvPr>
          <p:cNvPicPr>
            <a:picLocks noChangeAspect="1"/>
          </p:cNvPicPr>
          <p:nvPr/>
        </p:nvPicPr>
        <p:blipFill>
          <a:blip r:embed="rId4"/>
          <a:stretch>
            <a:fillRect/>
          </a:stretch>
        </p:blipFill>
        <p:spPr>
          <a:xfrm>
            <a:off x="808959" y="2330156"/>
            <a:ext cx="2885781" cy="2001460"/>
          </a:xfrm>
          <a:prstGeom prst="rect">
            <a:avLst/>
          </a:prstGeom>
        </p:spPr>
      </p:pic>
      <p:sp>
        <p:nvSpPr>
          <p:cNvPr id="18" name="TextBox 17">
            <a:extLst>
              <a:ext uri="{FF2B5EF4-FFF2-40B4-BE49-F238E27FC236}">
                <a16:creationId xmlns:a16="http://schemas.microsoft.com/office/drawing/2014/main" id="{BF3F2CF4-7168-EBB6-8D92-6AA90D7608ED}"/>
              </a:ext>
            </a:extLst>
          </p:cNvPr>
          <p:cNvSpPr txBox="1"/>
          <p:nvPr/>
        </p:nvSpPr>
        <p:spPr>
          <a:xfrm>
            <a:off x="6540414" y="3148553"/>
            <a:ext cx="4258558" cy="2246769"/>
          </a:xfrm>
          <a:prstGeom prst="rect">
            <a:avLst/>
          </a:prstGeom>
          <a:noFill/>
        </p:spPr>
        <p:txBody>
          <a:bodyPr wrap="square">
            <a:spAutoFit/>
          </a:bodyPr>
          <a:lstStyle/>
          <a:p>
            <a:r>
              <a:rPr lang="en-US" sz="2000"/>
              <a:t>It contains additional information about the document that is not displayed on the screen—for example, the document’s title or any extra resources that the browser needs to use together with the HTML document</a:t>
            </a:r>
          </a:p>
        </p:txBody>
      </p:sp>
      <p:cxnSp>
        <p:nvCxnSpPr>
          <p:cNvPr id="20" name="Straight Arrow Connector 19">
            <a:extLst>
              <a:ext uri="{FF2B5EF4-FFF2-40B4-BE49-F238E27FC236}">
                <a16:creationId xmlns:a16="http://schemas.microsoft.com/office/drawing/2014/main" id="{401AB9E9-CD70-71F1-A909-67FB9657C088}"/>
              </a:ext>
            </a:extLst>
          </p:cNvPr>
          <p:cNvCxnSpPr>
            <a:cxnSpLocks/>
          </p:cNvCxnSpPr>
          <p:nvPr/>
        </p:nvCxnSpPr>
        <p:spPr>
          <a:xfrm>
            <a:off x="3789576" y="3350361"/>
            <a:ext cx="2092750" cy="2018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C7A05DF3-D9BA-8C3A-88C8-84F8F6A1E0A6}"/>
              </a:ext>
            </a:extLst>
          </p:cNvPr>
          <p:cNvSpPr/>
          <p:nvPr/>
        </p:nvSpPr>
        <p:spPr>
          <a:xfrm>
            <a:off x="1142127" y="3033075"/>
            <a:ext cx="2215298"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TextBox 21">
            <a:extLst>
              <a:ext uri="{FF2B5EF4-FFF2-40B4-BE49-F238E27FC236}">
                <a16:creationId xmlns:a16="http://schemas.microsoft.com/office/drawing/2014/main" id="{4E0DF600-23A8-F9E7-4845-48E31B66FEA7}"/>
              </a:ext>
            </a:extLst>
          </p:cNvPr>
          <p:cNvSpPr txBox="1"/>
          <p:nvPr/>
        </p:nvSpPr>
        <p:spPr>
          <a:xfrm>
            <a:off x="6540414" y="4600728"/>
            <a:ext cx="4258558" cy="1323439"/>
          </a:xfrm>
          <a:prstGeom prst="rect">
            <a:avLst/>
          </a:prstGeom>
          <a:noFill/>
        </p:spPr>
        <p:txBody>
          <a:bodyPr wrap="square">
            <a:spAutoFit/>
          </a:bodyPr>
          <a:lstStyle/>
          <a:p>
            <a:r>
              <a:rPr lang="en-US" sz="2000"/>
              <a:t>This is the visible part of our webpage. In other words, everything the user will see — text, images, tables, etc. — must be placed inside the </a:t>
            </a:r>
            <a:r>
              <a:rPr lang="en-US"/>
              <a:t>&lt;body&gt;</a:t>
            </a:r>
            <a:endParaRPr lang="en-US" sz="2000"/>
          </a:p>
        </p:txBody>
      </p:sp>
      <p:cxnSp>
        <p:nvCxnSpPr>
          <p:cNvPr id="23" name="Straight Arrow Connector 22">
            <a:extLst>
              <a:ext uri="{FF2B5EF4-FFF2-40B4-BE49-F238E27FC236}">
                <a16:creationId xmlns:a16="http://schemas.microsoft.com/office/drawing/2014/main" id="{A7235B81-8F2E-60AC-D8B0-1520FF1D6738}"/>
              </a:ext>
            </a:extLst>
          </p:cNvPr>
          <p:cNvCxnSpPr>
            <a:cxnSpLocks/>
          </p:cNvCxnSpPr>
          <p:nvPr/>
        </p:nvCxnSpPr>
        <p:spPr>
          <a:xfrm>
            <a:off x="3789576" y="3699600"/>
            <a:ext cx="2092750" cy="11120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4" name="Rectangle 23">
            <a:extLst>
              <a:ext uri="{FF2B5EF4-FFF2-40B4-BE49-F238E27FC236}">
                <a16:creationId xmlns:a16="http://schemas.microsoft.com/office/drawing/2014/main" id="{1203C871-7DC1-50A1-6F2B-55AE217AFBE7}"/>
              </a:ext>
            </a:extLst>
          </p:cNvPr>
          <p:cNvSpPr/>
          <p:nvPr/>
        </p:nvSpPr>
        <p:spPr>
          <a:xfrm>
            <a:off x="1142127" y="3350361"/>
            <a:ext cx="2215298" cy="40361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316303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2" grpId="0"/>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DE3BD-D5B9-65E2-8284-917ED597517F}"/>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3634A175-8CD9-4222-47E6-050131839E14}"/>
              </a:ext>
            </a:extLst>
          </p:cNvPr>
          <p:cNvPicPr>
            <a:picLocks noChangeAspect="1"/>
          </p:cNvPicPr>
          <p:nvPr/>
        </p:nvPicPr>
        <p:blipFill>
          <a:blip r:embed="rId3"/>
          <a:stretch>
            <a:fillRect/>
          </a:stretch>
        </p:blipFill>
        <p:spPr>
          <a:xfrm>
            <a:off x="808959" y="2330156"/>
            <a:ext cx="2885781" cy="2001460"/>
          </a:xfrm>
          <a:prstGeom prst="rect">
            <a:avLst/>
          </a:prstGeom>
        </p:spPr>
      </p:pic>
      <p:pic>
        <p:nvPicPr>
          <p:cNvPr id="59" name="Picture 58">
            <a:extLst>
              <a:ext uri="{FF2B5EF4-FFF2-40B4-BE49-F238E27FC236}">
                <a16:creationId xmlns:a16="http://schemas.microsoft.com/office/drawing/2014/main" id="{6971AB01-385F-CEF2-0E31-E94850C1F8A4}"/>
              </a:ext>
            </a:extLst>
          </p:cNvPr>
          <p:cNvPicPr>
            <a:picLocks noChangeAspect="1"/>
          </p:cNvPicPr>
          <p:nvPr/>
        </p:nvPicPr>
        <p:blipFill>
          <a:blip r:embed="rId4"/>
          <a:stretch>
            <a:fillRect/>
          </a:stretch>
        </p:blipFill>
        <p:spPr>
          <a:xfrm>
            <a:off x="76622" y="2384355"/>
            <a:ext cx="3218206" cy="946531"/>
          </a:xfrm>
          <a:prstGeom prst="rect">
            <a:avLst/>
          </a:prstGeom>
        </p:spPr>
      </p:pic>
    </p:spTree>
    <p:extLst>
      <p:ext uri="{BB962C8B-B14F-4D97-AF65-F5344CB8AC3E}">
        <p14:creationId xmlns:p14="http://schemas.microsoft.com/office/powerpoint/2010/main" val="428203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41A9-B676-45B1-5342-4D5CBBE3708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4268637F-B2C6-2345-622C-95F4B1EE0D78}"/>
              </a:ext>
            </a:extLst>
          </p:cNvPr>
          <p:cNvPicPr>
            <a:picLocks noChangeAspect="1"/>
          </p:cNvPicPr>
          <p:nvPr/>
        </p:nvPicPr>
        <p:blipFill>
          <a:blip r:embed="rId3"/>
          <a:stretch>
            <a:fillRect/>
          </a:stretch>
        </p:blipFill>
        <p:spPr>
          <a:xfrm>
            <a:off x="808959" y="2330156"/>
            <a:ext cx="2885781" cy="2001460"/>
          </a:xfrm>
          <a:prstGeom prst="rect">
            <a:avLst/>
          </a:prstGeom>
        </p:spPr>
      </p:pic>
      <p:pic>
        <p:nvPicPr>
          <p:cNvPr id="59" name="Picture 58">
            <a:extLst>
              <a:ext uri="{FF2B5EF4-FFF2-40B4-BE49-F238E27FC236}">
                <a16:creationId xmlns:a16="http://schemas.microsoft.com/office/drawing/2014/main" id="{2ABCAC1D-FD5C-A14B-DA07-8EE2B49D679E}"/>
              </a:ext>
            </a:extLst>
          </p:cNvPr>
          <p:cNvPicPr>
            <a:picLocks noChangeAspect="1"/>
          </p:cNvPicPr>
          <p:nvPr/>
        </p:nvPicPr>
        <p:blipFill>
          <a:blip r:embed="rId4"/>
          <a:stretch>
            <a:fillRect/>
          </a:stretch>
        </p:blipFill>
        <p:spPr>
          <a:xfrm>
            <a:off x="76622" y="2384355"/>
            <a:ext cx="3218206" cy="946531"/>
          </a:xfrm>
          <a:prstGeom prst="rect">
            <a:avLst/>
          </a:prstGeom>
        </p:spPr>
      </p:pic>
      <p:cxnSp>
        <p:nvCxnSpPr>
          <p:cNvPr id="3" name="Straight Arrow Connector 2">
            <a:extLst>
              <a:ext uri="{FF2B5EF4-FFF2-40B4-BE49-F238E27FC236}">
                <a16:creationId xmlns:a16="http://schemas.microsoft.com/office/drawing/2014/main" id="{8AEFD3E6-029C-08C9-9F6C-463BD1B997EB}"/>
              </a:ext>
            </a:extLst>
          </p:cNvPr>
          <p:cNvCxnSpPr>
            <a:cxnSpLocks/>
          </p:cNvCxnSpPr>
          <p:nvPr/>
        </p:nvCxnSpPr>
        <p:spPr>
          <a:xfrm flipV="1">
            <a:off x="5854045" y="1849142"/>
            <a:ext cx="2243580" cy="13559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371D6A1C-075F-AB6A-D2C1-2FE3531A625D}"/>
              </a:ext>
            </a:extLst>
          </p:cNvPr>
          <p:cNvSpPr txBox="1"/>
          <p:nvPr/>
        </p:nvSpPr>
        <p:spPr>
          <a:xfrm>
            <a:off x="4138368" y="3330886"/>
            <a:ext cx="3284238" cy="1323439"/>
          </a:xfrm>
          <a:prstGeom prst="rect">
            <a:avLst/>
          </a:prstGeom>
          <a:noFill/>
        </p:spPr>
        <p:txBody>
          <a:bodyPr wrap="square">
            <a:spAutoFit/>
          </a:bodyPr>
          <a:lstStyle/>
          <a:p>
            <a:r>
              <a:rPr lang="en-US" sz="2000"/>
              <a:t>This is an HTML tag that serves as an identifier for the browser, indicating which element it should render</a:t>
            </a:r>
          </a:p>
        </p:txBody>
      </p:sp>
      <p:cxnSp>
        <p:nvCxnSpPr>
          <p:cNvPr id="8" name="Straight Arrow Connector 7">
            <a:extLst>
              <a:ext uri="{FF2B5EF4-FFF2-40B4-BE49-F238E27FC236}">
                <a16:creationId xmlns:a16="http://schemas.microsoft.com/office/drawing/2014/main" id="{F785E427-3580-5EA0-093F-D8FD18BEAB1E}"/>
              </a:ext>
            </a:extLst>
          </p:cNvPr>
          <p:cNvCxnSpPr>
            <a:cxnSpLocks/>
          </p:cNvCxnSpPr>
          <p:nvPr/>
        </p:nvCxnSpPr>
        <p:spPr>
          <a:xfrm flipH="1" flipV="1">
            <a:off x="9581911" y="2064470"/>
            <a:ext cx="749866" cy="126641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4539F240-59D6-A34A-6D4E-FD43990EF8B3}"/>
              </a:ext>
            </a:extLst>
          </p:cNvPr>
          <p:cNvSpPr txBox="1"/>
          <p:nvPr/>
        </p:nvSpPr>
        <p:spPr>
          <a:xfrm>
            <a:off x="9219415" y="3638662"/>
            <a:ext cx="2580937" cy="1015663"/>
          </a:xfrm>
          <a:prstGeom prst="rect">
            <a:avLst/>
          </a:prstGeom>
          <a:noFill/>
        </p:spPr>
        <p:txBody>
          <a:bodyPr wrap="square">
            <a:spAutoFit/>
          </a:bodyPr>
          <a:lstStyle/>
          <a:p>
            <a:r>
              <a:rPr lang="en-US" sz="2000"/>
              <a:t>Accordingly, every object in HTML must be created using tags</a:t>
            </a:r>
          </a:p>
        </p:txBody>
      </p:sp>
      <p:cxnSp>
        <p:nvCxnSpPr>
          <p:cNvPr id="13" name="Straight Arrow Connector 12">
            <a:extLst>
              <a:ext uri="{FF2B5EF4-FFF2-40B4-BE49-F238E27FC236}">
                <a16:creationId xmlns:a16="http://schemas.microsoft.com/office/drawing/2014/main" id="{B12DCAD8-2B0E-6102-B057-9D48F968BD80}"/>
              </a:ext>
            </a:extLst>
          </p:cNvPr>
          <p:cNvCxnSpPr>
            <a:cxnSpLocks/>
          </p:cNvCxnSpPr>
          <p:nvPr/>
        </p:nvCxnSpPr>
        <p:spPr>
          <a:xfrm flipV="1">
            <a:off x="7811677" y="2253006"/>
            <a:ext cx="898690" cy="26300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54893485-41B8-B4A6-B46C-7EF4DCB8EA16}"/>
              </a:ext>
            </a:extLst>
          </p:cNvPr>
          <p:cNvSpPr txBox="1"/>
          <p:nvPr/>
        </p:nvSpPr>
        <p:spPr>
          <a:xfrm>
            <a:off x="6353664" y="5190862"/>
            <a:ext cx="2916025" cy="707886"/>
          </a:xfrm>
          <a:prstGeom prst="rect">
            <a:avLst/>
          </a:prstGeom>
          <a:noFill/>
        </p:spPr>
        <p:txBody>
          <a:bodyPr wrap="square">
            <a:spAutoFit/>
          </a:bodyPr>
          <a:lstStyle/>
          <a:p>
            <a:r>
              <a:rPr lang="en-US" sz="2000"/>
              <a:t>Each object in HTML has its own unique tag</a:t>
            </a:r>
          </a:p>
        </p:txBody>
      </p:sp>
    </p:spTree>
    <p:extLst>
      <p:ext uri="{BB962C8B-B14F-4D97-AF65-F5344CB8AC3E}">
        <p14:creationId xmlns:p14="http://schemas.microsoft.com/office/powerpoint/2010/main" val="292242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33333E-6 L 0.56927 -0.25718 " pathEditMode="relative" rAng="0" ptsTypes="AA">
                                      <p:cBhvr>
                                        <p:cTn id="6" dur="2000" fill="hold"/>
                                        <p:tgtEl>
                                          <p:spTgt spid="59"/>
                                        </p:tgtEl>
                                        <p:attrNameLst>
                                          <p:attrName>ppt_x</p:attrName>
                                          <p:attrName>ppt_y</p:attrName>
                                        </p:attrNameLst>
                                      </p:cBhvr>
                                      <p:rCtr x="28464" y="-1287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81EF0-3F5F-CEC8-1354-2BF28390246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4EB58DF-2665-3F83-485D-3868F70CA89D}"/>
              </a:ext>
            </a:extLst>
          </p:cNvPr>
          <p:cNvPicPr>
            <a:picLocks noChangeAspect="1"/>
          </p:cNvPicPr>
          <p:nvPr/>
        </p:nvPicPr>
        <p:blipFill>
          <a:blip r:embed="rId3"/>
          <a:stretch>
            <a:fillRect/>
          </a:stretch>
        </p:blipFill>
        <p:spPr>
          <a:xfrm>
            <a:off x="808959" y="2330156"/>
            <a:ext cx="2885781" cy="2001460"/>
          </a:xfrm>
          <a:prstGeom prst="rect">
            <a:avLst/>
          </a:prstGeom>
        </p:spPr>
      </p:pic>
      <p:pic>
        <p:nvPicPr>
          <p:cNvPr id="4" name="Picture 3">
            <a:extLst>
              <a:ext uri="{FF2B5EF4-FFF2-40B4-BE49-F238E27FC236}">
                <a16:creationId xmlns:a16="http://schemas.microsoft.com/office/drawing/2014/main" id="{B9A04621-935E-ACA2-4C95-AE542A965789}"/>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5" name="Picture 4">
            <a:extLst>
              <a:ext uri="{FF2B5EF4-FFF2-40B4-BE49-F238E27FC236}">
                <a16:creationId xmlns:a16="http://schemas.microsoft.com/office/drawing/2014/main" id="{11256444-A680-9BDD-0E9B-9BAF8085EA53}"/>
              </a:ext>
            </a:extLst>
          </p:cNvPr>
          <p:cNvPicPr>
            <a:picLocks noChangeAspect="1"/>
          </p:cNvPicPr>
          <p:nvPr/>
        </p:nvPicPr>
        <p:blipFill>
          <a:blip r:embed="rId5"/>
          <a:stretch>
            <a:fillRect/>
          </a:stretch>
        </p:blipFill>
        <p:spPr>
          <a:xfrm>
            <a:off x="8610600" y="2232936"/>
            <a:ext cx="2598938" cy="923331"/>
          </a:xfrm>
          <a:prstGeom prst="rect">
            <a:avLst/>
          </a:prstGeom>
        </p:spPr>
      </p:pic>
      <p:pic>
        <p:nvPicPr>
          <p:cNvPr id="6" name="Picture 5">
            <a:extLst>
              <a:ext uri="{FF2B5EF4-FFF2-40B4-BE49-F238E27FC236}">
                <a16:creationId xmlns:a16="http://schemas.microsoft.com/office/drawing/2014/main" id="{49B730EB-197E-8528-0B52-D513484F5963}"/>
              </a:ext>
            </a:extLst>
          </p:cNvPr>
          <p:cNvPicPr>
            <a:picLocks noChangeAspect="1"/>
          </p:cNvPicPr>
          <p:nvPr/>
        </p:nvPicPr>
        <p:blipFill>
          <a:blip r:embed="rId5"/>
          <a:stretch>
            <a:fillRect/>
          </a:stretch>
        </p:blipFill>
        <p:spPr>
          <a:xfrm>
            <a:off x="7520512" y="763570"/>
            <a:ext cx="3176358" cy="1418009"/>
          </a:xfrm>
          <a:prstGeom prst="rect">
            <a:avLst/>
          </a:prstGeom>
        </p:spPr>
      </p:pic>
      <p:pic>
        <p:nvPicPr>
          <p:cNvPr id="7" name="Picture 6">
            <a:extLst>
              <a:ext uri="{FF2B5EF4-FFF2-40B4-BE49-F238E27FC236}">
                <a16:creationId xmlns:a16="http://schemas.microsoft.com/office/drawing/2014/main" id="{B0337001-4095-5FE9-2EBB-E2EEFC1357E0}"/>
              </a:ext>
            </a:extLst>
          </p:cNvPr>
          <p:cNvPicPr>
            <a:picLocks noChangeAspect="1"/>
          </p:cNvPicPr>
          <p:nvPr/>
        </p:nvPicPr>
        <p:blipFill>
          <a:blip r:embed="rId6"/>
          <a:stretch>
            <a:fillRect/>
          </a:stretch>
        </p:blipFill>
        <p:spPr>
          <a:xfrm>
            <a:off x="8142643" y="1152441"/>
            <a:ext cx="1697201" cy="544002"/>
          </a:xfrm>
          <a:prstGeom prst="rect">
            <a:avLst/>
          </a:prstGeom>
        </p:spPr>
      </p:pic>
      <p:sp>
        <p:nvSpPr>
          <p:cNvPr id="8" name="TextBox 7">
            <a:extLst>
              <a:ext uri="{FF2B5EF4-FFF2-40B4-BE49-F238E27FC236}">
                <a16:creationId xmlns:a16="http://schemas.microsoft.com/office/drawing/2014/main" id="{4EF5EEFB-2C00-C24A-69DB-EE79B0E3822D}"/>
              </a:ext>
            </a:extLst>
          </p:cNvPr>
          <p:cNvSpPr txBox="1"/>
          <p:nvPr/>
        </p:nvSpPr>
        <p:spPr>
          <a:xfrm>
            <a:off x="7817322" y="969515"/>
            <a:ext cx="2875175" cy="646331"/>
          </a:xfrm>
          <a:prstGeom prst="rect">
            <a:avLst/>
          </a:prstGeom>
          <a:noFill/>
        </p:spPr>
        <p:txBody>
          <a:bodyPr wrap="square">
            <a:spAutoFit/>
          </a:bodyPr>
          <a:lstStyle/>
          <a:p>
            <a:r>
              <a:rPr lang="en-US">
                <a:solidFill>
                  <a:schemeClr val="bg1"/>
                </a:solidFill>
              </a:rPr>
              <a:t>which are represented by opening and closing tags</a:t>
            </a:r>
          </a:p>
        </p:txBody>
      </p:sp>
      <p:pic>
        <p:nvPicPr>
          <p:cNvPr id="11" name="Picture 10">
            <a:extLst>
              <a:ext uri="{FF2B5EF4-FFF2-40B4-BE49-F238E27FC236}">
                <a16:creationId xmlns:a16="http://schemas.microsoft.com/office/drawing/2014/main" id="{A1C0EB55-19AE-4F9D-2A15-9069C33D4FF9}"/>
              </a:ext>
            </a:extLst>
          </p:cNvPr>
          <p:cNvPicPr>
            <a:picLocks noChangeAspect="1"/>
          </p:cNvPicPr>
          <p:nvPr/>
        </p:nvPicPr>
        <p:blipFill>
          <a:blip r:embed="rId7"/>
          <a:stretch>
            <a:fillRect/>
          </a:stretch>
        </p:blipFill>
        <p:spPr>
          <a:xfrm>
            <a:off x="9254910" y="2566824"/>
            <a:ext cx="1143160" cy="238158"/>
          </a:xfrm>
          <a:prstGeom prst="rect">
            <a:avLst/>
          </a:prstGeom>
        </p:spPr>
      </p:pic>
      <p:sp>
        <p:nvSpPr>
          <p:cNvPr id="12" name="TextBox 11">
            <a:extLst>
              <a:ext uri="{FF2B5EF4-FFF2-40B4-BE49-F238E27FC236}">
                <a16:creationId xmlns:a16="http://schemas.microsoft.com/office/drawing/2014/main" id="{5706C455-4D3A-7215-E9F5-E938FD946EFC}"/>
              </a:ext>
            </a:extLst>
          </p:cNvPr>
          <p:cNvSpPr txBox="1"/>
          <p:nvPr/>
        </p:nvSpPr>
        <p:spPr>
          <a:xfrm>
            <a:off x="8868233" y="2249281"/>
            <a:ext cx="2341305" cy="646331"/>
          </a:xfrm>
          <a:prstGeom prst="rect">
            <a:avLst/>
          </a:prstGeom>
          <a:noFill/>
        </p:spPr>
        <p:txBody>
          <a:bodyPr wrap="square">
            <a:spAutoFit/>
          </a:bodyPr>
          <a:lstStyle/>
          <a:p>
            <a:r>
              <a:rPr lang="en-US">
                <a:solidFill>
                  <a:schemeClr val="bg1"/>
                </a:solidFill>
              </a:rPr>
              <a:t>Each element has a beginning and an end</a:t>
            </a:r>
          </a:p>
        </p:txBody>
      </p:sp>
      <p:sp>
        <p:nvSpPr>
          <p:cNvPr id="13" name="Rectangle 12">
            <a:extLst>
              <a:ext uri="{FF2B5EF4-FFF2-40B4-BE49-F238E27FC236}">
                <a16:creationId xmlns:a16="http://schemas.microsoft.com/office/drawing/2014/main" id="{805BC9EF-8FDD-4A47-30B8-2068103E65BE}"/>
              </a:ext>
            </a:extLst>
          </p:cNvPr>
          <p:cNvSpPr/>
          <p:nvPr/>
        </p:nvSpPr>
        <p:spPr>
          <a:xfrm>
            <a:off x="1102936" y="3035431"/>
            <a:ext cx="857839" cy="31108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Rectangle 14">
            <a:extLst>
              <a:ext uri="{FF2B5EF4-FFF2-40B4-BE49-F238E27FC236}">
                <a16:creationId xmlns:a16="http://schemas.microsoft.com/office/drawing/2014/main" id="{A8A5588B-F029-6CA7-8550-8FF09BCB19D1}"/>
              </a:ext>
            </a:extLst>
          </p:cNvPr>
          <p:cNvSpPr/>
          <p:nvPr/>
        </p:nvSpPr>
        <p:spPr>
          <a:xfrm>
            <a:off x="2046118" y="3027575"/>
            <a:ext cx="989313" cy="31108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 name="Rectangle 15">
            <a:extLst>
              <a:ext uri="{FF2B5EF4-FFF2-40B4-BE49-F238E27FC236}">
                <a16:creationId xmlns:a16="http://schemas.microsoft.com/office/drawing/2014/main" id="{2B43E984-54EA-0A1E-4469-5BA5C2B1714D}"/>
              </a:ext>
            </a:extLst>
          </p:cNvPr>
          <p:cNvSpPr/>
          <p:nvPr/>
        </p:nvSpPr>
        <p:spPr>
          <a:xfrm>
            <a:off x="1102935" y="3388936"/>
            <a:ext cx="857839" cy="31108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7" name="Rectangle 16">
            <a:extLst>
              <a:ext uri="{FF2B5EF4-FFF2-40B4-BE49-F238E27FC236}">
                <a16:creationId xmlns:a16="http://schemas.microsoft.com/office/drawing/2014/main" id="{D781FBC3-84EE-BBEC-F132-F52E3DAFA853}"/>
              </a:ext>
            </a:extLst>
          </p:cNvPr>
          <p:cNvSpPr/>
          <p:nvPr/>
        </p:nvSpPr>
        <p:spPr>
          <a:xfrm>
            <a:off x="2046118" y="3395219"/>
            <a:ext cx="989313" cy="31108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8" name="Rectangle 17">
            <a:extLst>
              <a:ext uri="{FF2B5EF4-FFF2-40B4-BE49-F238E27FC236}">
                <a16:creationId xmlns:a16="http://schemas.microsoft.com/office/drawing/2014/main" id="{14AB0617-796F-4D18-F808-C5AF4384E2EA}"/>
              </a:ext>
            </a:extLst>
          </p:cNvPr>
          <p:cNvSpPr/>
          <p:nvPr/>
        </p:nvSpPr>
        <p:spPr>
          <a:xfrm>
            <a:off x="808959" y="2694601"/>
            <a:ext cx="857839" cy="31108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9" name="Rectangle 18">
            <a:extLst>
              <a:ext uri="{FF2B5EF4-FFF2-40B4-BE49-F238E27FC236}">
                <a16:creationId xmlns:a16="http://schemas.microsoft.com/office/drawing/2014/main" id="{BEEB71BF-54AD-E0EB-C88C-80E60045B530}"/>
              </a:ext>
            </a:extLst>
          </p:cNvPr>
          <p:cNvSpPr/>
          <p:nvPr/>
        </p:nvSpPr>
        <p:spPr>
          <a:xfrm>
            <a:off x="808959" y="3729766"/>
            <a:ext cx="989313" cy="31108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92095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animBg="1"/>
      <p:bldP spid="15" grpId="0" animBg="1"/>
      <p:bldP spid="16" grpId="0" animBg="1"/>
      <p:bldP spid="17" grpId="0" animBg="1"/>
      <p:bldP spid="18" grpId="0" animBg="1"/>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B7340-4EFA-8F3E-B517-47F8FBE7F1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C84E18-C5FA-8B28-CEEC-F3591A61B89D}"/>
              </a:ext>
            </a:extLst>
          </p:cNvPr>
          <p:cNvSpPr txBox="1"/>
          <p:nvPr/>
        </p:nvSpPr>
        <p:spPr>
          <a:xfrm>
            <a:off x="594305" y="729733"/>
            <a:ext cx="4668576" cy="646331"/>
          </a:xfrm>
          <a:prstGeom prst="rect">
            <a:avLst/>
          </a:prstGeom>
          <a:noFill/>
        </p:spPr>
        <p:txBody>
          <a:bodyPr wrap="square">
            <a:spAutoFit/>
          </a:bodyPr>
          <a:lstStyle/>
          <a:p>
            <a:pPr algn="ctr">
              <a:buNone/>
            </a:pPr>
            <a:r>
              <a:rPr lang="en-US" sz="3600">
                <a:solidFill>
                  <a:srgbClr val="FFA521"/>
                </a:solidFill>
              </a:rPr>
              <a:t>HTML ELEMENTS</a:t>
            </a:r>
          </a:p>
        </p:txBody>
      </p:sp>
      <p:pic>
        <p:nvPicPr>
          <p:cNvPr id="10" name="Picture 9">
            <a:extLst>
              <a:ext uri="{FF2B5EF4-FFF2-40B4-BE49-F238E27FC236}">
                <a16:creationId xmlns:a16="http://schemas.microsoft.com/office/drawing/2014/main" id="{9681FAFB-37CF-83D5-6269-B73FB2297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88" y="2076597"/>
            <a:ext cx="4257675" cy="3590925"/>
          </a:xfrm>
          <a:prstGeom prst="rect">
            <a:avLst/>
          </a:prstGeom>
        </p:spPr>
      </p:pic>
      <p:sp>
        <p:nvSpPr>
          <p:cNvPr id="13" name="TextBox 12">
            <a:extLst>
              <a:ext uri="{FF2B5EF4-FFF2-40B4-BE49-F238E27FC236}">
                <a16:creationId xmlns:a16="http://schemas.microsoft.com/office/drawing/2014/main" id="{034D4A8D-6617-8B48-1CEB-0BC7F47D758B}"/>
              </a:ext>
            </a:extLst>
          </p:cNvPr>
          <p:cNvSpPr txBox="1"/>
          <p:nvPr/>
        </p:nvSpPr>
        <p:spPr>
          <a:xfrm>
            <a:off x="6608190" y="920621"/>
            <a:ext cx="4183563" cy="4401205"/>
          </a:xfrm>
          <a:prstGeom prst="rect">
            <a:avLst/>
          </a:prstGeom>
          <a:noFill/>
        </p:spPr>
        <p:txBody>
          <a:bodyPr wrap="square">
            <a:spAutoFit/>
          </a:bodyPr>
          <a:lstStyle/>
          <a:p>
            <a:pPr marL="342900" indent="-342900">
              <a:buClr>
                <a:srgbClr val="FFA521"/>
              </a:buClr>
              <a:buFont typeface="Arial" panose="020B0604020202020204" pitchFamily="34" charset="0"/>
              <a:buChar char="•"/>
            </a:pPr>
            <a:r>
              <a:rPr lang="en-US" sz="2000"/>
              <a:t>Headings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Paragraph</a:t>
            </a:r>
            <a:endParaRPr lang="ka-GE" sz="2000"/>
          </a:p>
          <a:p>
            <a:pPr marL="342900" indent="-342900">
              <a:buClr>
                <a:srgbClr val="FFA521"/>
              </a:buClr>
              <a:buFont typeface="Arial" panose="020B0604020202020204" pitchFamily="34" charset="0"/>
              <a:buChar char="•"/>
            </a:pPr>
            <a:endParaRPr lang="ka-GE" sz="2000"/>
          </a:p>
          <a:p>
            <a:pPr marL="342900" indent="-342900">
              <a:buClr>
                <a:srgbClr val="FFA521"/>
              </a:buClr>
              <a:buFont typeface="Arial" panose="020B0604020202020204" pitchFamily="34" charset="0"/>
              <a:buChar char="•"/>
            </a:pPr>
            <a:r>
              <a:rPr lang="en-US" sz="2000"/>
              <a:t>Links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Div / Span containers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HTML Formatting</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HTML Lists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HTML Attributes (style, title, class, id)</a:t>
            </a:r>
          </a:p>
        </p:txBody>
      </p:sp>
    </p:spTree>
    <p:extLst>
      <p:ext uri="{BB962C8B-B14F-4D97-AF65-F5344CB8AC3E}">
        <p14:creationId xmlns:p14="http://schemas.microsoft.com/office/powerpoint/2010/main" val="256460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030EC-EF93-269E-23E5-131656E0539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30723E7-F56D-4D67-32E8-2CF2AAF82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84" y="479822"/>
            <a:ext cx="7512506" cy="5726316"/>
          </a:xfrm>
          <a:prstGeom prst="rect">
            <a:avLst/>
          </a:prstGeom>
        </p:spPr>
      </p:pic>
      <p:pic>
        <p:nvPicPr>
          <p:cNvPr id="4" name="Picture 3">
            <a:extLst>
              <a:ext uri="{FF2B5EF4-FFF2-40B4-BE49-F238E27FC236}">
                <a16:creationId xmlns:a16="http://schemas.microsoft.com/office/drawing/2014/main" id="{ABB8EF79-D211-DFA9-8378-0E53C3778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78" y="3515020"/>
            <a:ext cx="5291038" cy="3012686"/>
          </a:xfrm>
          <a:prstGeom prst="rect">
            <a:avLst/>
          </a:prstGeom>
        </p:spPr>
      </p:pic>
      <p:sp>
        <p:nvSpPr>
          <p:cNvPr id="16" name="TextBox 15">
            <a:extLst>
              <a:ext uri="{FF2B5EF4-FFF2-40B4-BE49-F238E27FC236}">
                <a16:creationId xmlns:a16="http://schemas.microsoft.com/office/drawing/2014/main" id="{48BC4D70-0750-68DF-38C2-005342A4A479}"/>
              </a:ext>
            </a:extLst>
          </p:cNvPr>
          <p:cNvSpPr txBox="1"/>
          <p:nvPr/>
        </p:nvSpPr>
        <p:spPr>
          <a:xfrm>
            <a:off x="1344164" y="2329566"/>
            <a:ext cx="5372347" cy="1384995"/>
          </a:xfrm>
          <a:prstGeom prst="rect">
            <a:avLst/>
          </a:prstGeom>
          <a:noFill/>
        </p:spPr>
        <p:txBody>
          <a:bodyPr wrap="square">
            <a:spAutoFit/>
          </a:bodyPr>
          <a:lstStyle/>
          <a:p>
            <a:pPr algn="ctr"/>
            <a:r>
              <a:rPr lang="en-US" sz="2800"/>
              <a:t>The </a:t>
            </a:r>
            <a:r>
              <a:rPr lang="en-US" sz="2800" i="1" u="sng"/>
              <a:t>Web is a service </a:t>
            </a:r>
            <a:r>
              <a:rPr lang="en-US" sz="2800"/>
              <a:t>that allows us to deliver certain information from one computer to another</a:t>
            </a:r>
          </a:p>
        </p:txBody>
      </p:sp>
    </p:spTree>
    <p:extLst>
      <p:ext uri="{BB962C8B-B14F-4D97-AF65-F5344CB8AC3E}">
        <p14:creationId xmlns:p14="http://schemas.microsoft.com/office/powerpoint/2010/main" val="2795288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CC39C-AE7E-30DF-B54D-430B0C6132E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8377A15-E4D4-2C20-C369-F1B6BE2CBD48}"/>
              </a:ext>
            </a:extLst>
          </p:cNvPr>
          <p:cNvPicPr>
            <a:picLocks noChangeAspect="1"/>
          </p:cNvPicPr>
          <p:nvPr/>
        </p:nvPicPr>
        <p:blipFill>
          <a:blip r:embed="rId2"/>
          <a:stretch>
            <a:fillRect/>
          </a:stretch>
        </p:blipFill>
        <p:spPr>
          <a:xfrm>
            <a:off x="2040812" y="1715679"/>
            <a:ext cx="7923106" cy="947078"/>
          </a:xfrm>
          <a:prstGeom prst="rect">
            <a:avLst/>
          </a:prstGeom>
        </p:spPr>
      </p:pic>
      <p:sp>
        <p:nvSpPr>
          <p:cNvPr id="5" name="Right Brace 4">
            <a:extLst>
              <a:ext uri="{FF2B5EF4-FFF2-40B4-BE49-F238E27FC236}">
                <a16:creationId xmlns:a16="http://schemas.microsoft.com/office/drawing/2014/main" id="{6B351E9E-B700-ED25-7735-2257FC24E79A}"/>
              </a:ext>
            </a:extLst>
          </p:cNvPr>
          <p:cNvSpPr/>
          <p:nvPr/>
        </p:nvSpPr>
        <p:spPr>
          <a:xfrm rot="5400000">
            <a:off x="2599205" y="2278697"/>
            <a:ext cx="310200" cy="84505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0B462E10-D012-CBC2-D30A-D7CB8AD9AD6B}"/>
              </a:ext>
            </a:extLst>
          </p:cNvPr>
          <p:cNvSpPr/>
          <p:nvPr/>
        </p:nvSpPr>
        <p:spPr>
          <a:xfrm rot="5400000">
            <a:off x="8765906" y="2278697"/>
            <a:ext cx="310200" cy="84505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5A855906-AE10-86F5-ACE9-5393B5C2B3B3}"/>
              </a:ext>
            </a:extLst>
          </p:cNvPr>
          <p:cNvSpPr/>
          <p:nvPr/>
        </p:nvSpPr>
        <p:spPr>
          <a:xfrm rot="5400000">
            <a:off x="5642384" y="423452"/>
            <a:ext cx="310200" cy="467569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C754852-ABF0-1FE4-8B26-4B40FF5D2324}"/>
              </a:ext>
            </a:extLst>
          </p:cNvPr>
          <p:cNvSpPr txBox="1"/>
          <p:nvPr/>
        </p:nvSpPr>
        <p:spPr>
          <a:xfrm>
            <a:off x="2040812" y="3077704"/>
            <a:ext cx="1285929" cy="830997"/>
          </a:xfrm>
          <a:prstGeom prst="rect">
            <a:avLst/>
          </a:prstGeom>
          <a:noFill/>
        </p:spPr>
        <p:txBody>
          <a:bodyPr wrap="none" rtlCol="0">
            <a:spAutoFit/>
          </a:bodyPr>
          <a:lstStyle/>
          <a:p>
            <a:pPr algn="ctr"/>
            <a:r>
              <a:rPr lang="en-US" sz="2400"/>
              <a:t>Opening</a:t>
            </a:r>
            <a:endParaRPr lang="en-US"/>
          </a:p>
          <a:p>
            <a:pPr algn="ctr"/>
            <a:r>
              <a:rPr lang="en-US" sz="2400"/>
              <a:t>Tag</a:t>
            </a:r>
          </a:p>
        </p:txBody>
      </p:sp>
      <p:sp>
        <p:nvSpPr>
          <p:cNvPr id="9" name="TextBox 8">
            <a:extLst>
              <a:ext uri="{FF2B5EF4-FFF2-40B4-BE49-F238E27FC236}">
                <a16:creationId xmlns:a16="http://schemas.microsoft.com/office/drawing/2014/main" id="{561908A6-716F-2FF1-E37F-F3189F8A73E1}"/>
              </a:ext>
            </a:extLst>
          </p:cNvPr>
          <p:cNvSpPr txBox="1"/>
          <p:nvPr/>
        </p:nvSpPr>
        <p:spPr>
          <a:xfrm>
            <a:off x="8358994" y="3077703"/>
            <a:ext cx="1124026" cy="830997"/>
          </a:xfrm>
          <a:prstGeom prst="rect">
            <a:avLst/>
          </a:prstGeom>
          <a:noFill/>
        </p:spPr>
        <p:txBody>
          <a:bodyPr wrap="none" rtlCol="0">
            <a:spAutoFit/>
          </a:bodyPr>
          <a:lstStyle/>
          <a:p>
            <a:pPr algn="ctr"/>
            <a:r>
              <a:rPr lang="en-US" sz="2400"/>
              <a:t>Closing</a:t>
            </a:r>
            <a:endParaRPr lang="en-US"/>
          </a:p>
          <a:p>
            <a:pPr algn="ctr"/>
            <a:r>
              <a:rPr lang="en-US" sz="2400"/>
              <a:t>Tag</a:t>
            </a:r>
          </a:p>
        </p:txBody>
      </p:sp>
      <p:sp>
        <p:nvSpPr>
          <p:cNvPr id="11" name="TextBox 10">
            <a:extLst>
              <a:ext uri="{FF2B5EF4-FFF2-40B4-BE49-F238E27FC236}">
                <a16:creationId xmlns:a16="http://schemas.microsoft.com/office/drawing/2014/main" id="{190511D1-C717-320E-2158-620615D3BBA0}"/>
              </a:ext>
            </a:extLst>
          </p:cNvPr>
          <p:cNvSpPr txBox="1"/>
          <p:nvPr/>
        </p:nvSpPr>
        <p:spPr>
          <a:xfrm>
            <a:off x="4342534" y="3198167"/>
            <a:ext cx="3164649" cy="461665"/>
          </a:xfrm>
          <a:prstGeom prst="rect">
            <a:avLst/>
          </a:prstGeom>
          <a:noFill/>
        </p:spPr>
        <p:txBody>
          <a:bodyPr wrap="none" rtlCol="0">
            <a:spAutoFit/>
          </a:bodyPr>
          <a:lstStyle/>
          <a:p>
            <a:pPr algn="ctr"/>
            <a:r>
              <a:rPr lang="en-US" sz="2400"/>
              <a:t>Content of the Element</a:t>
            </a:r>
          </a:p>
        </p:txBody>
      </p:sp>
      <p:sp>
        <p:nvSpPr>
          <p:cNvPr id="12" name="TextBox 11">
            <a:extLst>
              <a:ext uri="{FF2B5EF4-FFF2-40B4-BE49-F238E27FC236}">
                <a16:creationId xmlns:a16="http://schemas.microsoft.com/office/drawing/2014/main" id="{EF1B506E-6E57-979B-29DE-927A2E9461BA}"/>
              </a:ext>
            </a:extLst>
          </p:cNvPr>
          <p:cNvSpPr txBox="1"/>
          <p:nvPr/>
        </p:nvSpPr>
        <p:spPr>
          <a:xfrm>
            <a:off x="3308597" y="5179367"/>
            <a:ext cx="5232523" cy="461665"/>
          </a:xfrm>
          <a:prstGeom prst="rect">
            <a:avLst/>
          </a:prstGeom>
          <a:noFill/>
        </p:spPr>
        <p:txBody>
          <a:bodyPr wrap="none" rtlCol="0">
            <a:spAutoFit/>
          </a:bodyPr>
          <a:lstStyle/>
          <a:p>
            <a:pPr algn="ctr"/>
            <a:r>
              <a:rPr lang="en-US" sz="2400"/>
              <a:t>HTML elements consist of this structure</a:t>
            </a:r>
          </a:p>
        </p:txBody>
      </p:sp>
    </p:spTree>
    <p:extLst>
      <p:ext uri="{BB962C8B-B14F-4D97-AF65-F5344CB8AC3E}">
        <p14:creationId xmlns:p14="http://schemas.microsoft.com/office/powerpoint/2010/main" val="334628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3D3ED-642C-CCC6-A2A6-A5221FAE8899}"/>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3901219-9EBD-96DB-12E5-120833259279}"/>
              </a:ext>
            </a:extLst>
          </p:cNvPr>
          <p:cNvPicPr>
            <a:picLocks noChangeAspect="1"/>
          </p:cNvPicPr>
          <p:nvPr/>
        </p:nvPicPr>
        <p:blipFill>
          <a:blip r:embed="rId2"/>
          <a:stretch>
            <a:fillRect/>
          </a:stretch>
        </p:blipFill>
        <p:spPr>
          <a:xfrm>
            <a:off x="329796" y="2413934"/>
            <a:ext cx="4839375" cy="3029373"/>
          </a:xfrm>
          <a:prstGeom prst="rect">
            <a:avLst/>
          </a:prstGeom>
        </p:spPr>
      </p:pic>
      <p:pic>
        <p:nvPicPr>
          <p:cNvPr id="15" name="Picture 14">
            <a:extLst>
              <a:ext uri="{FF2B5EF4-FFF2-40B4-BE49-F238E27FC236}">
                <a16:creationId xmlns:a16="http://schemas.microsoft.com/office/drawing/2014/main" id="{4B33B1C5-B253-E949-CE48-CD69636FD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654" y="867267"/>
            <a:ext cx="6825250" cy="4825934"/>
          </a:xfrm>
          <a:prstGeom prst="rect">
            <a:avLst/>
          </a:prstGeom>
        </p:spPr>
      </p:pic>
      <p:pic>
        <p:nvPicPr>
          <p:cNvPr id="17" name="Picture 16">
            <a:extLst>
              <a:ext uri="{FF2B5EF4-FFF2-40B4-BE49-F238E27FC236}">
                <a16:creationId xmlns:a16="http://schemas.microsoft.com/office/drawing/2014/main" id="{85EC3DC4-AA68-20A2-344C-952DE8771B06}"/>
              </a:ext>
            </a:extLst>
          </p:cNvPr>
          <p:cNvPicPr>
            <a:picLocks noChangeAspect="1"/>
          </p:cNvPicPr>
          <p:nvPr/>
        </p:nvPicPr>
        <p:blipFill>
          <a:blip r:embed="rId4"/>
          <a:stretch>
            <a:fillRect/>
          </a:stretch>
        </p:blipFill>
        <p:spPr>
          <a:xfrm>
            <a:off x="5779982" y="1860811"/>
            <a:ext cx="4553585" cy="2838846"/>
          </a:xfrm>
          <a:prstGeom prst="rect">
            <a:avLst/>
          </a:prstGeom>
        </p:spPr>
      </p:pic>
      <p:sp>
        <p:nvSpPr>
          <p:cNvPr id="18" name="Rectangle 17">
            <a:extLst>
              <a:ext uri="{FF2B5EF4-FFF2-40B4-BE49-F238E27FC236}">
                <a16:creationId xmlns:a16="http://schemas.microsoft.com/office/drawing/2014/main" id="{CB7C5C81-74A1-3B2B-FE07-0D6ABE9F1A4E}"/>
              </a:ext>
            </a:extLst>
          </p:cNvPr>
          <p:cNvSpPr/>
          <p:nvPr/>
        </p:nvSpPr>
        <p:spPr>
          <a:xfrm>
            <a:off x="537328" y="2988297"/>
            <a:ext cx="4194928" cy="358218"/>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0169DB05-1C39-9B8E-81BF-B60B5258D2D6}"/>
              </a:ext>
            </a:extLst>
          </p:cNvPr>
          <p:cNvCxnSpPr/>
          <p:nvPr/>
        </p:nvCxnSpPr>
        <p:spPr>
          <a:xfrm flipV="1">
            <a:off x="1649691" y="2036190"/>
            <a:ext cx="480767" cy="772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F9B1C905-0A03-E1F0-4B3D-E0FC149F2696}"/>
              </a:ext>
            </a:extLst>
          </p:cNvPr>
          <p:cNvSpPr txBox="1"/>
          <p:nvPr/>
        </p:nvSpPr>
        <p:spPr>
          <a:xfrm>
            <a:off x="1046375" y="612742"/>
            <a:ext cx="2733773" cy="1200329"/>
          </a:xfrm>
          <a:prstGeom prst="rect">
            <a:avLst/>
          </a:prstGeom>
          <a:noFill/>
        </p:spPr>
        <p:txBody>
          <a:bodyPr wrap="square" rtlCol="0">
            <a:spAutoFit/>
          </a:bodyPr>
          <a:lstStyle/>
          <a:p>
            <a:r>
              <a:rPr lang="en-US" b="1">
                <a:solidFill>
                  <a:srgbClr val="FFFF00"/>
                </a:solidFill>
              </a:rPr>
              <a:t>&lt;h</a:t>
            </a:r>
            <a:r>
              <a:rPr lang="en-US" b="1">
                <a:solidFill>
                  <a:srgbClr val="FFFF00"/>
                </a:solidFill>
                <a:latin typeface="Sylfaen" panose="010A0502050306030303" pitchFamily="18" charset="0"/>
              </a:rPr>
              <a:t>1</a:t>
            </a:r>
            <a:r>
              <a:rPr lang="en-US" b="1">
                <a:solidFill>
                  <a:srgbClr val="FFFF00"/>
                </a:solidFill>
              </a:rPr>
              <a:t>&gt;</a:t>
            </a:r>
            <a:r>
              <a:rPr lang="en-US"/>
              <a:t> is the most important heading, and therefore it should be used only once on a page</a:t>
            </a:r>
          </a:p>
        </p:txBody>
      </p:sp>
    </p:spTree>
    <p:extLst>
      <p:ext uri="{BB962C8B-B14F-4D97-AF65-F5344CB8AC3E}">
        <p14:creationId xmlns:p14="http://schemas.microsoft.com/office/powerpoint/2010/main" val="339050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AB939-61F1-0C53-F9FC-4256C026A22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94E17ED-7359-0A50-9CB5-3CE73BF68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750" y="876694"/>
            <a:ext cx="6825250" cy="4825934"/>
          </a:xfrm>
          <a:prstGeom prst="rect">
            <a:avLst/>
          </a:prstGeom>
        </p:spPr>
      </p:pic>
      <p:sp>
        <p:nvSpPr>
          <p:cNvPr id="21" name="TextBox 20">
            <a:extLst>
              <a:ext uri="{FF2B5EF4-FFF2-40B4-BE49-F238E27FC236}">
                <a16:creationId xmlns:a16="http://schemas.microsoft.com/office/drawing/2014/main" id="{F7A59B8F-FBC7-151B-B035-24D1C49D7604}"/>
              </a:ext>
            </a:extLst>
          </p:cNvPr>
          <p:cNvSpPr txBox="1"/>
          <p:nvPr/>
        </p:nvSpPr>
        <p:spPr>
          <a:xfrm>
            <a:off x="1046375" y="612742"/>
            <a:ext cx="2733773" cy="646331"/>
          </a:xfrm>
          <a:prstGeom prst="rect">
            <a:avLst/>
          </a:prstGeom>
          <a:noFill/>
        </p:spPr>
        <p:txBody>
          <a:bodyPr wrap="square" rtlCol="0">
            <a:spAutoFit/>
          </a:bodyPr>
          <a:lstStyle/>
          <a:p>
            <a:r>
              <a:rPr lang="en-US" b="1">
                <a:solidFill>
                  <a:srgbClr val="FFFF00"/>
                </a:solidFill>
              </a:rPr>
              <a:t>&lt;p&gt; </a:t>
            </a:r>
            <a:r>
              <a:rPr lang="en-US"/>
              <a:t>tag is used for a standard text paragraph</a:t>
            </a:r>
          </a:p>
        </p:txBody>
      </p:sp>
      <p:pic>
        <p:nvPicPr>
          <p:cNvPr id="3" name="Picture 2">
            <a:extLst>
              <a:ext uri="{FF2B5EF4-FFF2-40B4-BE49-F238E27FC236}">
                <a16:creationId xmlns:a16="http://schemas.microsoft.com/office/drawing/2014/main" id="{64E5DD35-48EE-36BC-A403-54F1FC54201D}"/>
              </a:ext>
            </a:extLst>
          </p:cNvPr>
          <p:cNvPicPr>
            <a:picLocks noChangeAspect="1"/>
          </p:cNvPicPr>
          <p:nvPr/>
        </p:nvPicPr>
        <p:blipFill>
          <a:blip r:embed="rId3"/>
          <a:stretch>
            <a:fillRect/>
          </a:stretch>
        </p:blipFill>
        <p:spPr>
          <a:xfrm>
            <a:off x="5854727" y="2045617"/>
            <a:ext cx="5715798" cy="1819529"/>
          </a:xfrm>
          <a:prstGeom prst="rect">
            <a:avLst/>
          </a:prstGeom>
        </p:spPr>
      </p:pic>
      <p:pic>
        <p:nvPicPr>
          <p:cNvPr id="5" name="Picture 4">
            <a:extLst>
              <a:ext uri="{FF2B5EF4-FFF2-40B4-BE49-F238E27FC236}">
                <a16:creationId xmlns:a16="http://schemas.microsoft.com/office/drawing/2014/main" id="{5E77EAD3-5BB1-C96D-7C0F-4CC8E1F3FA70}"/>
              </a:ext>
            </a:extLst>
          </p:cNvPr>
          <p:cNvPicPr>
            <a:picLocks noChangeAspect="1"/>
          </p:cNvPicPr>
          <p:nvPr/>
        </p:nvPicPr>
        <p:blipFill>
          <a:blip r:embed="rId4"/>
          <a:stretch>
            <a:fillRect/>
          </a:stretch>
        </p:blipFill>
        <p:spPr>
          <a:xfrm>
            <a:off x="109741" y="2139410"/>
            <a:ext cx="5391902" cy="4105848"/>
          </a:xfrm>
          <a:prstGeom prst="rect">
            <a:avLst/>
          </a:prstGeom>
        </p:spPr>
      </p:pic>
      <p:sp>
        <p:nvSpPr>
          <p:cNvPr id="6" name="Rectangle 5">
            <a:extLst>
              <a:ext uri="{FF2B5EF4-FFF2-40B4-BE49-F238E27FC236}">
                <a16:creationId xmlns:a16="http://schemas.microsoft.com/office/drawing/2014/main" id="{9B196DA7-E850-0781-241D-3165B44E80BA}"/>
              </a:ext>
            </a:extLst>
          </p:cNvPr>
          <p:cNvSpPr/>
          <p:nvPr/>
        </p:nvSpPr>
        <p:spPr>
          <a:xfrm>
            <a:off x="339364" y="3289661"/>
            <a:ext cx="3223967" cy="32051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Rectangle 6">
            <a:extLst>
              <a:ext uri="{FF2B5EF4-FFF2-40B4-BE49-F238E27FC236}">
                <a16:creationId xmlns:a16="http://schemas.microsoft.com/office/drawing/2014/main" id="{BD175DEA-5FCF-8A70-E5A6-DAB06E466D30}"/>
              </a:ext>
            </a:extLst>
          </p:cNvPr>
          <p:cNvSpPr/>
          <p:nvPr/>
        </p:nvSpPr>
        <p:spPr>
          <a:xfrm>
            <a:off x="339365" y="3648173"/>
            <a:ext cx="5027386" cy="1960775"/>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40804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D78C-6B55-D536-8735-0448A826FD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DDE561-62E9-BBE5-D2D8-9328F51EA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5FEA87BA-0E62-5073-C469-4C8544169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A5597A21-8BB9-90AB-8C47-DE3E50A994F5}"/>
              </a:ext>
            </a:extLst>
          </p:cNvPr>
          <p:cNvSpPr txBox="1"/>
          <p:nvPr/>
        </p:nvSpPr>
        <p:spPr>
          <a:xfrm>
            <a:off x="4920791" y="2163843"/>
            <a:ext cx="5137608" cy="1384995"/>
          </a:xfrm>
          <a:prstGeom prst="rect">
            <a:avLst/>
          </a:prstGeom>
          <a:noFill/>
        </p:spPr>
        <p:txBody>
          <a:bodyPr wrap="square">
            <a:spAutoFit/>
          </a:bodyPr>
          <a:lstStyle/>
          <a:p>
            <a:r>
              <a:rPr lang="en-US" sz="2800"/>
              <a:t>A paragraph is used for standard text, while headings create a hierarchy.</a:t>
            </a:r>
          </a:p>
        </p:txBody>
      </p:sp>
      <p:pic>
        <p:nvPicPr>
          <p:cNvPr id="4" name="Picture 3">
            <a:extLst>
              <a:ext uri="{FF2B5EF4-FFF2-40B4-BE49-F238E27FC236}">
                <a16:creationId xmlns:a16="http://schemas.microsoft.com/office/drawing/2014/main" id="{6C175557-F37A-5E8B-5446-3503FA190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E3E624DC-3E33-3A1C-3C6D-2BA1E59E07A7}"/>
              </a:ext>
            </a:extLst>
          </p:cNvPr>
          <p:cNvSpPr txBox="1"/>
          <p:nvPr/>
        </p:nvSpPr>
        <p:spPr>
          <a:xfrm>
            <a:off x="527901" y="1841756"/>
            <a:ext cx="3110844" cy="830997"/>
          </a:xfrm>
          <a:prstGeom prst="rect">
            <a:avLst/>
          </a:prstGeom>
          <a:noFill/>
        </p:spPr>
        <p:txBody>
          <a:bodyPr wrap="square" rtlCol="0">
            <a:spAutoFit/>
          </a:bodyPr>
          <a:lstStyle/>
          <a:p>
            <a:pPr algn="ctr"/>
            <a:r>
              <a:rPr lang="en-US" sz="2400">
                <a:solidFill>
                  <a:schemeClr val="bg1"/>
                </a:solidFill>
              </a:rPr>
              <a:t>We already know two elements</a:t>
            </a:r>
          </a:p>
        </p:txBody>
      </p:sp>
    </p:spTree>
    <p:extLst>
      <p:ext uri="{BB962C8B-B14F-4D97-AF65-F5344CB8AC3E}">
        <p14:creationId xmlns:p14="http://schemas.microsoft.com/office/powerpoint/2010/main" val="1655746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FEDCD-8045-709F-1DD7-D91C1259B7B9}"/>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E4914D5-1295-7A41-1EE7-FEEFE80CB52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EB7632D0-32A3-C75A-83A7-8FCC72203FD0}"/>
              </a:ext>
            </a:extLst>
          </p:cNvPr>
          <p:cNvPicPr>
            <a:picLocks noChangeAspect="1"/>
          </p:cNvPicPr>
          <p:nvPr/>
        </p:nvPicPr>
        <p:blipFill>
          <a:blip r:embed="rId2"/>
          <a:stretch>
            <a:fillRect/>
          </a:stretch>
        </p:blipFill>
        <p:spPr>
          <a:xfrm>
            <a:off x="155444" y="4689737"/>
            <a:ext cx="2323805" cy="2323804"/>
          </a:xfrm>
          <a:prstGeom prst="rect">
            <a:avLst/>
          </a:prstGeom>
        </p:spPr>
      </p:pic>
      <p:pic>
        <p:nvPicPr>
          <p:cNvPr id="14" name="Picture 13">
            <a:extLst>
              <a:ext uri="{FF2B5EF4-FFF2-40B4-BE49-F238E27FC236}">
                <a16:creationId xmlns:a16="http://schemas.microsoft.com/office/drawing/2014/main" id="{81DE3AF3-01CD-927E-7B35-E6FF15CAF9F2}"/>
              </a:ext>
            </a:extLst>
          </p:cNvPr>
          <p:cNvPicPr>
            <a:picLocks noChangeAspect="1"/>
          </p:cNvPicPr>
          <p:nvPr/>
        </p:nvPicPr>
        <p:blipFill>
          <a:blip r:embed="rId3"/>
          <a:stretch>
            <a:fillRect/>
          </a:stretch>
        </p:blipFill>
        <p:spPr>
          <a:xfrm>
            <a:off x="7092393" y="694386"/>
            <a:ext cx="1595684" cy="686316"/>
          </a:xfrm>
          <a:prstGeom prst="rect">
            <a:avLst/>
          </a:prstGeom>
        </p:spPr>
      </p:pic>
      <p:pic>
        <p:nvPicPr>
          <p:cNvPr id="24" name="Picture 23">
            <a:extLst>
              <a:ext uri="{FF2B5EF4-FFF2-40B4-BE49-F238E27FC236}">
                <a16:creationId xmlns:a16="http://schemas.microsoft.com/office/drawing/2014/main" id="{E964A80B-DD3C-FAED-B4A2-047FB6B2E880}"/>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4" name="Picture 3">
            <a:extLst>
              <a:ext uri="{FF2B5EF4-FFF2-40B4-BE49-F238E27FC236}">
                <a16:creationId xmlns:a16="http://schemas.microsoft.com/office/drawing/2014/main" id="{925220A2-1BF9-8859-33FE-BD848EC4AA43}"/>
              </a:ext>
            </a:extLst>
          </p:cNvPr>
          <p:cNvPicPr>
            <a:picLocks noChangeAspect="1"/>
          </p:cNvPicPr>
          <p:nvPr/>
        </p:nvPicPr>
        <p:blipFill>
          <a:blip r:embed="rId3"/>
          <a:stretch>
            <a:fillRect/>
          </a:stretch>
        </p:blipFill>
        <p:spPr>
          <a:xfrm>
            <a:off x="7890235" y="1778713"/>
            <a:ext cx="3257021" cy="1365721"/>
          </a:xfrm>
          <a:prstGeom prst="rect">
            <a:avLst/>
          </a:prstGeom>
        </p:spPr>
      </p:pic>
      <p:pic>
        <p:nvPicPr>
          <p:cNvPr id="10" name="Picture 9">
            <a:extLst>
              <a:ext uri="{FF2B5EF4-FFF2-40B4-BE49-F238E27FC236}">
                <a16:creationId xmlns:a16="http://schemas.microsoft.com/office/drawing/2014/main" id="{B7711BA2-5473-0F8B-3B06-CC16E3249896}"/>
              </a:ext>
            </a:extLst>
          </p:cNvPr>
          <p:cNvPicPr>
            <a:picLocks noChangeAspect="1"/>
          </p:cNvPicPr>
          <p:nvPr/>
        </p:nvPicPr>
        <p:blipFill>
          <a:blip r:embed="rId5"/>
          <a:stretch>
            <a:fillRect/>
          </a:stretch>
        </p:blipFill>
        <p:spPr>
          <a:xfrm>
            <a:off x="8669101" y="2350084"/>
            <a:ext cx="1365677" cy="383083"/>
          </a:xfrm>
          <a:prstGeom prst="rect">
            <a:avLst/>
          </a:prstGeom>
        </p:spPr>
      </p:pic>
      <p:sp>
        <p:nvSpPr>
          <p:cNvPr id="9" name="TextBox 8">
            <a:extLst>
              <a:ext uri="{FF2B5EF4-FFF2-40B4-BE49-F238E27FC236}">
                <a16:creationId xmlns:a16="http://schemas.microsoft.com/office/drawing/2014/main" id="{E32027A6-AAFD-E78F-AB3F-538F26AC8541}"/>
              </a:ext>
            </a:extLst>
          </p:cNvPr>
          <p:cNvSpPr txBox="1"/>
          <p:nvPr/>
        </p:nvSpPr>
        <p:spPr>
          <a:xfrm>
            <a:off x="8348092" y="1888419"/>
            <a:ext cx="2341305" cy="923330"/>
          </a:xfrm>
          <a:prstGeom prst="rect">
            <a:avLst/>
          </a:prstGeom>
          <a:noFill/>
        </p:spPr>
        <p:txBody>
          <a:bodyPr wrap="square">
            <a:spAutoFit/>
          </a:bodyPr>
          <a:lstStyle/>
          <a:p>
            <a:r>
              <a:rPr lang="en-US">
                <a:solidFill>
                  <a:schemeClr val="bg1"/>
                </a:solidFill>
              </a:rPr>
              <a:t>In HTML, we also have elements that allow us to format text</a:t>
            </a:r>
          </a:p>
        </p:txBody>
      </p:sp>
      <p:pic>
        <p:nvPicPr>
          <p:cNvPr id="12" name="Picture 11">
            <a:extLst>
              <a:ext uri="{FF2B5EF4-FFF2-40B4-BE49-F238E27FC236}">
                <a16:creationId xmlns:a16="http://schemas.microsoft.com/office/drawing/2014/main" id="{7CE71D47-80F4-1BD8-A1CD-F545F86D1E00}"/>
              </a:ext>
            </a:extLst>
          </p:cNvPr>
          <p:cNvPicPr>
            <a:picLocks noChangeAspect="1"/>
          </p:cNvPicPr>
          <p:nvPr/>
        </p:nvPicPr>
        <p:blipFill>
          <a:blip r:embed="rId3"/>
          <a:stretch>
            <a:fillRect/>
          </a:stretch>
        </p:blipFill>
        <p:spPr>
          <a:xfrm>
            <a:off x="1200935" y="3710852"/>
            <a:ext cx="2192714" cy="978885"/>
          </a:xfrm>
          <a:prstGeom prst="rect">
            <a:avLst/>
          </a:prstGeom>
        </p:spPr>
      </p:pic>
      <p:pic>
        <p:nvPicPr>
          <p:cNvPr id="13" name="Picture 12">
            <a:extLst>
              <a:ext uri="{FF2B5EF4-FFF2-40B4-BE49-F238E27FC236}">
                <a16:creationId xmlns:a16="http://schemas.microsoft.com/office/drawing/2014/main" id="{F9CF0E4E-60E9-9B07-1889-F6B5DAFCA33E}"/>
              </a:ext>
            </a:extLst>
          </p:cNvPr>
          <p:cNvPicPr>
            <a:picLocks noChangeAspect="1"/>
          </p:cNvPicPr>
          <p:nvPr/>
        </p:nvPicPr>
        <p:blipFill>
          <a:blip r:embed="rId5"/>
          <a:stretch>
            <a:fillRect/>
          </a:stretch>
        </p:blipFill>
        <p:spPr>
          <a:xfrm>
            <a:off x="1937539" y="4013749"/>
            <a:ext cx="1171617" cy="375537"/>
          </a:xfrm>
          <a:prstGeom prst="rect">
            <a:avLst/>
          </a:prstGeom>
        </p:spPr>
      </p:pic>
      <p:sp>
        <p:nvSpPr>
          <p:cNvPr id="15" name="TextBox 14">
            <a:extLst>
              <a:ext uri="{FF2B5EF4-FFF2-40B4-BE49-F238E27FC236}">
                <a16:creationId xmlns:a16="http://schemas.microsoft.com/office/drawing/2014/main" id="{729EBF1A-1E36-ABDF-B026-D384ACDD56B9}"/>
              </a:ext>
            </a:extLst>
          </p:cNvPr>
          <p:cNvSpPr txBox="1"/>
          <p:nvPr/>
        </p:nvSpPr>
        <p:spPr>
          <a:xfrm>
            <a:off x="1351077" y="3985514"/>
            <a:ext cx="1892430" cy="369332"/>
          </a:xfrm>
          <a:prstGeom prst="rect">
            <a:avLst/>
          </a:prstGeom>
          <a:noFill/>
        </p:spPr>
        <p:txBody>
          <a:bodyPr wrap="square">
            <a:spAutoFit/>
          </a:bodyPr>
          <a:lstStyle/>
          <a:p>
            <a:r>
              <a:rPr lang="en-US">
                <a:solidFill>
                  <a:schemeClr val="bg1"/>
                </a:solidFill>
              </a:rPr>
              <a:t>Just like in Word</a:t>
            </a:r>
            <a:r>
              <a:rPr lang="ka-GE">
                <a:solidFill>
                  <a:schemeClr val="bg1"/>
                </a:solidFill>
              </a:rPr>
              <a:t>?</a:t>
            </a:r>
            <a:endParaRPr lang="en-US">
              <a:solidFill>
                <a:schemeClr val="bg1"/>
              </a:solidFill>
            </a:endParaRPr>
          </a:p>
        </p:txBody>
      </p:sp>
      <p:pic>
        <p:nvPicPr>
          <p:cNvPr id="19" name="Picture 18">
            <a:extLst>
              <a:ext uri="{FF2B5EF4-FFF2-40B4-BE49-F238E27FC236}">
                <a16:creationId xmlns:a16="http://schemas.microsoft.com/office/drawing/2014/main" id="{8046017F-2BA9-A95D-087F-4565E785B519}"/>
              </a:ext>
            </a:extLst>
          </p:cNvPr>
          <p:cNvPicPr>
            <a:picLocks noChangeAspect="1"/>
          </p:cNvPicPr>
          <p:nvPr/>
        </p:nvPicPr>
        <p:blipFill>
          <a:blip r:embed="rId6"/>
          <a:stretch>
            <a:fillRect/>
          </a:stretch>
        </p:blipFill>
        <p:spPr>
          <a:xfrm>
            <a:off x="7504418" y="918465"/>
            <a:ext cx="771633" cy="238158"/>
          </a:xfrm>
          <a:prstGeom prst="rect">
            <a:avLst/>
          </a:prstGeom>
        </p:spPr>
      </p:pic>
      <p:sp>
        <p:nvSpPr>
          <p:cNvPr id="20" name="TextBox 19">
            <a:extLst>
              <a:ext uri="{FF2B5EF4-FFF2-40B4-BE49-F238E27FC236}">
                <a16:creationId xmlns:a16="http://schemas.microsoft.com/office/drawing/2014/main" id="{A10A2716-58D6-0E4F-8967-C458950AD8E5}"/>
              </a:ext>
            </a:extLst>
          </p:cNvPr>
          <p:cNvSpPr txBox="1"/>
          <p:nvPr/>
        </p:nvSpPr>
        <p:spPr>
          <a:xfrm>
            <a:off x="7504418" y="787291"/>
            <a:ext cx="1033669" cy="369332"/>
          </a:xfrm>
          <a:prstGeom prst="rect">
            <a:avLst/>
          </a:prstGeom>
          <a:noFill/>
        </p:spPr>
        <p:txBody>
          <a:bodyPr wrap="square">
            <a:spAutoFit/>
          </a:bodyPr>
          <a:lstStyle/>
          <a:p>
            <a:r>
              <a:rPr lang="en-US">
                <a:solidFill>
                  <a:schemeClr val="bg1"/>
                </a:solidFill>
              </a:rPr>
              <a:t>Exactly</a:t>
            </a:r>
          </a:p>
        </p:txBody>
      </p:sp>
    </p:spTree>
    <p:extLst>
      <p:ext uri="{BB962C8B-B14F-4D97-AF65-F5344CB8AC3E}">
        <p14:creationId xmlns:p14="http://schemas.microsoft.com/office/powerpoint/2010/main" val="24604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86D8B-EDB1-24A2-3007-C0B0C7B584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702078-84F3-E26D-B15A-F513A36B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D73BDEEE-87A8-D7CF-3633-5BD5E71DA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pic>
        <p:nvPicPr>
          <p:cNvPr id="7" name="Picture 6">
            <a:extLst>
              <a:ext uri="{FF2B5EF4-FFF2-40B4-BE49-F238E27FC236}">
                <a16:creationId xmlns:a16="http://schemas.microsoft.com/office/drawing/2014/main" id="{E7E6A674-58A4-DBA2-F653-1A80653404D1}"/>
              </a:ext>
            </a:extLst>
          </p:cNvPr>
          <p:cNvPicPr>
            <a:picLocks noChangeAspect="1"/>
          </p:cNvPicPr>
          <p:nvPr/>
        </p:nvPicPr>
        <p:blipFill>
          <a:blip r:embed="rId4"/>
          <a:stretch>
            <a:fillRect/>
          </a:stretch>
        </p:blipFill>
        <p:spPr>
          <a:xfrm>
            <a:off x="5842812" y="1583704"/>
            <a:ext cx="3482759" cy="3054544"/>
          </a:xfrm>
          <a:prstGeom prst="rect">
            <a:avLst/>
          </a:prstGeom>
        </p:spPr>
      </p:pic>
    </p:spTree>
    <p:extLst>
      <p:ext uri="{BB962C8B-B14F-4D97-AF65-F5344CB8AC3E}">
        <p14:creationId xmlns:p14="http://schemas.microsoft.com/office/powerpoint/2010/main" val="2489063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6D57-405D-352C-E2CB-C5D6B172181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42FD7BBA-0F54-1B38-D1DB-41279F081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567" y="829559"/>
            <a:ext cx="6825250" cy="5354425"/>
          </a:xfrm>
          <a:prstGeom prst="rect">
            <a:avLst/>
          </a:prstGeom>
        </p:spPr>
      </p:pic>
      <p:pic>
        <p:nvPicPr>
          <p:cNvPr id="4" name="Picture 3">
            <a:extLst>
              <a:ext uri="{FF2B5EF4-FFF2-40B4-BE49-F238E27FC236}">
                <a16:creationId xmlns:a16="http://schemas.microsoft.com/office/drawing/2014/main" id="{5C040430-4979-5BF6-009C-AD4A19B92D7C}"/>
              </a:ext>
            </a:extLst>
          </p:cNvPr>
          <p:cNvPicPr>
            <a:picLocks noChangeAspect="1"/>
          </p:cNvPicPr>
          <p:nvPr/>
        </p:nvPicPr>
        <p:blipFill>
          <a:blip r:embed="rId3"/>
          <a:stretch>
            <a:fillRect/>
          </a:stretch>
        </p:blipFill>
        <p:spPr>
          <a:xfrm>
            <a:off x="0" y="1615833"/>
            <a:ext cx="5811061" cy="4086795"/>
          </a:xfrm>
          <a:prstGeom prst="rect">
            <a:avLst/>
          </a:prstGeom>
        </p:spPr>
      </p:pic>
      <p:pic>
        <p:nvPicPr>
          <p:cNvPr id="9" name="Picture 8">
            <a:extLst>
              <a:ext uri="{FF2B5EF4-FFF2-40B4-BE49-F238E27FC236}">
                <a16:creationId xmlns:a16="http://schemas.microsoft.com/office/drawing/2014/main" id="{DE5B6F43-4918-8CBA-79FC-FC59EF7BCC42}"/>
              </a:ext>
            </a:extLst>
          </p:cNvPr>
          <p:cNvPicPr>
            <a:picLocks noChangeAspect="1"/>
          </p:cNvPicPr>
          <p:nvPr/>
        </p:nvPicPr>
        <p:blipFill>
          <a:blip r:embed="rId4"/>
          <a:stretch>
            <a:fillRect/>
          </a:stretch>
        </p:blipFill>
        <p:spPr>
          <a:xfrm>
            <a:off x="6278053" y="1901623"/>
            <a:ext cx="2143424" cy="3801005"/>
          </a:xfrm>
          <a:prstGeom prst="rect">
            <a:avLst/>
          </a:prstGeom>
        </p:spPr>
      </p:pic>
      <p:cxnSp>
        <p:nvCxnSpPr>
          <p:cNvPr id="11" name="Straight Arrow Connector 10">
            <a:extLst>
              <a:ext uri="{FF2B5EF4-FFF2-40B4-BE49-F238E27FC236}">
                <a16:creationId xmlns:a16="http://schemas.microsoft.com/office/drawing/2014/main" id="{7874F471-F6B5-C798-F82B-B17CF77BF801}"/>
              </a:ext>
            </a:extLst>
          </p:cNvPr>
          <p:cNvCxnSpPr/>
          <p:nvPr/>
        </p:nvCxnSpPr>
        <p:spPr>
          <a:xfrm flipV="1">
            <a:off x="4336330" y="2045616"/>
            <a:ext cx="1759670" cy="32051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A5FBE7A3-A45F-8097-7FC7-74078A3A2037}"/>
              </a:ext>
            </a:extLst>
          </p:cNvPr>
          <p:cNvCxnSpPr/>
          <p:nvPr/>
        </p:nvCxnSpPr>
        <p:spPr>
          <a:xfrm flipV="1">
            <a:off x="5811061" y="2479249"/>
            <a:ext cx="382349" cy="122549"/>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38E1820A-C4F0-04AF-279C-68D0E1A709C2}"/>
              </a:ext>
            </a:extLst>
          </p:cNvPr>
          <p:cNvCxnSpPr/>
          <p:nvPr/>
        </p:nvCxnSpPr>
        <p:spPr>
          <a:xfrm flipV="1">
            <a:off x="4336330" y="2790334"/>
            <a:ext cx="1941723" cy="179109"/>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6700D9F4-243B-56A0-A238-31E0C6485CCC}"/>
              </a:ext>
            </a:extLst>
          </p:cNvPr>
          <p:cNvCxnSpPr>
            <a:cxnSpLocks/>
          </p:cNvCxnSpPr>
          <p:nvPr/>
        </p:nvCxnSpPr>
        <p:spPr>
          <a:xfrm flipV="1">
            <a:off x="5043340" y="3186260"/>
            <a:ext cx="1150070" cy="7541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CA742D59-D645-E383-1CA5-1FC234A6D71B}"/>
              </a:ext>
            </a:extLst>
          </p:cNvPr>
          <p:cNvCxnSpPr/>
          <p:nvPr/>
        </p:nvCxnSpPr>
        <p:spPr>
          <a:xfrm>
            <a:off x="5618375" y="3506771"/>
            <a:ext cx="575035"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F12ECD15-8A9D-C193-3DE6-2F777AB9948B}"/>
              </a:ext>
            </a:extLst>
          </p:cNvPr>
          <p:cNvCxnSpPr/>
          <p:nvPr/>
        </p:nvCxnSpPr>
        <p:spPr>
          <a:xfrm>
            <a:off x="5043340" y="3802125"/>
            <a:ext cx="1150070" cy="91145"/>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2004BC0C-AD62-40F0-4DAF-3E466797624C}"/>
              </a:ext>
            </a:extLst>
          </p:cNvPr>
          <p:cNvCxnSpPr/>
          <p:nvPr/>
        </p:nvCxnSpPr>
        <p:spPr>
          <a:xfrm>
            <a:off x="4873658" y="4091233"/>
            <a:ext cx="1319752" cy="141402"/>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8F24D01C-D69D-D77B-E087-8228323A2579}"/>
              </a:ext>
            </a:extLst>
          </p:cNvPr>
          <p:cNvCxnSpPr/>
          <p:nvPr/>
        </p:nvCxnSpPr>
        <p:spPr>
          <a:xfrm>
            <a:off x="5043340" y="4374037"/>
            <a:ext cx="1150070" cy="22624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CA8D04D0-C275-9F89-BE74-7B1D6ACB790D}"/>
              </a:ext>
            </a:extLst>
          </p:cNvPr>
          <p:cNvCxnSpPr/>
          <p:nvPr/>
        </p:nvCxnSpPr>
        <p:spPr>
          <a:xfrm>
            <a:off x="3883843" y="4666268"/>
            <a:ext cx="2309567" cy="32993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AEC952EF-AF47-9216-776E-7620887EC9AE}"/>
              </a:ext>
            </a:extLst>
          </p:cNvPr>
          <p:cNvCxnSpPr/>
          <p:nvPr/>
        </p:nvCxnSpPr>
        <p:spPr>
          <a:xfrm>
            <a:off x="3751868" y="4977353"/>
            <a:ext cx="2441542" cy="443059"/>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53692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E3819-D5DC-C10C-B076-750D4D076EA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9BAE633-6DFD-F580-A5B3-D8FA041A38A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4066B649-E10F-F979-AA66-31762CEA4788}"/>
              </a:ext>
            </a:extLst>
          </p:cNvPr>
          <p:cNvPicPr>
            <a:picLocks noChangeAspect="1"/>
          </p:cNvPicPr>
          <p:nvPr/>
        </p:nvPicPr>
        <p:blipFill>
          <a:blip r:embed="rId2"/>
          <a:stretch>
            <a:fillRect/>
          </a:stretch>
        </p:blipFill>
        <p:spPr>
          <a:xfrm>
            <a:off x="155444" y="4689737"/>
            <a:ext cx="2323805" cy="2323804"/>
          </a:xfrm>
          <a:prstGeom prst="rect">
            <a:avLst/>
          </a:prstGeom>
        </p:spPr>
      </p:pic>
      <p:pic>
        <p:nvPicPr>
          <p:cNvPr id="14" name="Picture 13">
            <a:extLst>
              <a:ext uri="{FF2B5EF4-FFF2-40B4-BE49-F238E27FC236}">
                <a16:creationId xmlns:a16="http://schemas.microsoft.com/office/drawing/2014/main" id="{F1E3148D-668D-4ED0-AB37-1DB1DC4C4CE5}"/>
              </a:ext>
            </a:extLst>
          </p:cNvPr>
          <p:cNvPicPr>
            <a:picLocks noChangeAspect="1"/>
          </p:cNvPicPr>
          <p:nvPr/>
        </p:nvPicPr>
        <p:blipFill>
          <a:blip r:embed="rId3"/>
          <a:stretch>
            <a:fillRect/>
          </a:stretch>
        </p:blipFill>
        <p:spPr>
          <a:xfrm>
            <a:off x="1144079" y="3852366"/>
            <a:ext cx="1595684" cy="686316"/>
          </a:xfrm>
          <a:prstGeom prst="rect">
            <a:avLst/>
          </a:prstGeom>
        </p:spPr>
      </p:pic>
      <p:pic>
        <p:nvPicPr>
          <p:cNvPr id="24" name="Picture 23">
            <a:extLst>
              <a:ext uri="{FF2B5EF4-FFF2-40B4-BE49-F238E27FC236}">
                <a16:creationId xmlns:a16="http://schemas.microsoft.com/office/drawing/2014/main" id="{E9EE7075-720A-21DC-A622-68ABC21BF5A0}"/>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4" name="Picture 3">
            <a:extLst>
              <a:ext uri="{FF2B5EF4-FFF2-40B4-BE49-F238E27FC236}">
                <a16:creationId xmlns:a16="http://schemas.microsoft.com/office/drawing/2014/main" id="{FF6F312E-8AFE-0939-EB2D-CC4380AB98CD}"/>
              </a:ext>
            </a:extLst>
          </p:cNvPr>
          <p:cNvPicPr>
            <a:picLocks noChangeAspect="1"/>
          </p:cNvPicPr>
          <p:nvPr/>
        </p:nvPicPr>
        <p:blipFill>
          <a:blip r:embed="rId3"/>
          <a:stretch>
            <a:fillRect/>
          </a:stretch>
        </p:blipFill>
        <p:spPr>
          <a:xfrm>
            <a:off x="7890235" y="1778713"/>
            <a:ext cx="3257021" cy="1365721"/>
          </a:xfrm>
          <a:prstGeom prst="rect">
            <a:avLst/>
          </a:prstGeom>
        </p:spPr>
      </p:pic>
      <p:pic>
        <p:nvPicPr>
          <p:cNvPr id="10" name="Picture 9">
            <a:extLst>
              <a:ext uri="{FF2B5EF4-FFF2-40B4-BE49-F238E27FC236}">
                <a16:creationId xmlns:a16="http://schemas.microsoft.com/office/drawing/2014/main" id="{9B73F6E5-79E8-A394-8E42-71002914879E}"/>
              </a:ext>
            </a:extLst>
          </p:cNvPr>
          <p:cNvPicPr>
            <a:picLocks noChangeAspect="1"/>
          </p:cNvPicPr>
          <p:nvPr/>
        </p:nvPicPr>
        <p:blipFill>
          <a:blip r:embed="rId5"/>
          <a:stretch>
            <a:fillRect/>
          </a:stretch>
        </p:blipFill>
        <p:spPr>
          <a:xfrm>
            <a:off x="8669101" y="2350084"/>
            <a:ext cx="1365677" cy="383083"/>
          </a:xfrm>
          <a:prstGeom prst="rect">
            <a:avLst/>
          </a:prstGeom>
        </p:spPr>
      </p:pic>
      <p:sp>
        <p:nvSpPr>
          <p:cNvPr id="9" name="TextBox 8">
            <a:extLst>
              <a:ext uri="{FF2B5EF4-FFF2-40B4-BE49-F238E27FC236}">
                <a16:creationId xmlns:a16="http://schemas.microsoft.com/office/drawing/2014/main" id="{3E594A53-8F87-48E6-7B2B-24D466EC0484}"/>
              </a:ext>
            </a:extLst>
          </p:cNvPr>
          <p:cNvSpPr txBox="1"/>
          <p:nvPr/>
        </p:nvSpPr>
        <p:spPr>
          <a:xfrm>
            <a:off x="8348092" y="1888419"/>
            <a:ext cx="2341305" cy="923330"/>
          </a:xfrm>
          <a:prstGeom prst="rect">
            <a:avLst/>
          </a:prstGeom>
          <a:noFill/>
        </p:spPr>
        <p:txBody>
          <a:bodyPr wrap="square">
            <a:spAutoFit/>
          </a:bodyPr>
          <a:lstStyle/>
          <a:p>
            <a:r>
              <a:rPr lang="en-US">
                <a:solidFill>
                  <a:schemeClr val="bg1"/>
                </a:solidFill>
              </a:rPr>
              <a:t>In HTML, we also have elements that allow us to create </a:t>
            </a:r>
            <a:r>
              <a:rPr lang="en-US" b="1" i="1" u="sng">
                <a:solidFill>
                  <a:schemeClr val="bg1"/>
                </a:solidFill>
              </a:rPr>
              <a:t>lists</a:t>
            </a:r>
          </a:p>
        </p:txBody>
      </p:sp>
    </p:spTree>
    <p:extLst>
      <p:ext uri="{BB962C8B-B14F-4D97-AF65-F5344CB8AC3E}">
        <p14:creationId xmlns:p14="http://schemas.microsoft.com/office/powerpoint/2010/main" val="90184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8FFF-191D-D352-C2AE-5F385428E1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01A63A-E622-633B-BC84-80FD65779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083A2C12-43E7-1936-BA42-7F89D6E73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E076E432-3402-61E3-5462-04E1BD2F9547}"/>
              </a:ext>
            </a:extLst>
          </p:cNvPr>
          <p:cNvSpPr txBox="1"/>
          <p:nvPr/>
        </p:nvSpPr>
        <p:spPr>
          <a:xfrm>
            <a:off x="4920791" y="1645369"/>
            <a:ext cx="5137608" cy="707886"/>
          </a:xfrm>
          <a:prstGeom prst="rect">
            <a:avLst/>
          </a:prstGeom>
          <a:noFill/>
        </p:spPr>
        <p:txBody>
          <a:bodyPr wrap="square">
            <a:spAutoFit/>
          </a:bodyPr>
          <a:lstStyle/>
          <a:p>
            <a:r>
              <a:rPr lang="en-US" sz="2000" b="1">
                <a:solidFill>
                  <a:srgbClr val="FFFF00"/>
                </a:solidFill>
              </a:rPr>
              <a:t>&lt;ul&gt; (Unordered List):</a:t>
            </a:r>
            <a:r>
              <a:rPr lang="ka-GE" sz="2000" b="1">
                <a:solidFill>
                  <a:srgbClr val="FFFF00"/>
                </a:solidFill>
              </a:rPr>
              <a:t> </a:t>
            </a:r>
            <a:r>
              <a:rPr lang="en-US" sz="2000"/>
              <a:t>The order of the list items is not important</a:t>
            </a:r>
            <a:endParaRPr lang="en-US" sz="2800">
              <a:solidFill>
                <a:srgbClr val="FFFF00"/>
              </a:solidFill>
            </a:endParaRPr>
          </a:p>
        </p:txBody>
      </p:sp>
      <p:pic>
        <p:nvPicPr>
          <p:cNvPr id="4" name="Picture 3">
            <a:extLst>
              <a:ext uri="{FF2B5EF4-FFF2-40B4-BE49-F238E27FC236}">
                <a16:creationId xmlns:a16="http://schemas.microsoft.com/office/drawing/2014/main" id="{D02D3F5F-8251-FE24-D099-3DDFFFE02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8A781BBE-2CFE-80A3-1B37-2D3D501BAE76}"/>
              </a:ext>
            </a:extLst>
          </p:cNvPr>
          <p:cNvSpPr txBox="1"/>
          <p:nvPr/>
        </p:nvSpPr>
        <p:spPr>
          <a:xfrm>
            <a:off x="527901" y="1841756"/>
            <a:ext cx="3110844" cy="830997"/>
          </a:xfrm>
          <a:prstGeom prst="rect">
            <a:avLst/>
          </a:prstGeom>
          <a:noFill/>
        </p:spPr>
        <p:txBody>
          <a:bodyPr wrap="square" rtlCol="0">
            <a:spAutoFit/>
          </a:bodyPr>
          <a:lstStyle/>
          <a:p>
            <a:pPr algn="ctr"/>
            <a:r>
              <a:rPr lang="en-US" sz="2400">
                <a:solidFill>
                  <a:schemeClr val="bg1"/>
                </a:solidFill>
              </a:rPr>
              <a:t>There are three types of lists</a:t>
            </a:r>
          </a:p>
        </p:txBody>
      </p:sp>
      <p:sp>
        <p:nvSpPr>
          <p:cNvPr id="2" name="TextBox 1">
            <a:extLst>
              <a:ext uri="{FF2B5EF4-FFF2-40B4-BE49-F238E27FC236}">
                <a16:creationId xmlns:a16="http://schemas.microsoft.com/office/drawing/2014/main" id="{6005B629-369E-EEF7-EC24-55BF0D05D648}"/>
              </a:ext>
            </a:extLst>
          </p:cNvPr>
          <p:cNvSpPr txBox="1"/>
          <p:nvPr/>
        </p:nvSpPr>
        <p:spPr>
          <a:xfrm>
            <a:off x="4920791" y="2460599"/>
            <a:ext cx="5137608" cy="400110"/>
          </a:xfrm>
          <a:prstGeom prst="rect">
            <a:avLst/>
          </a:prstGeom>
          <a:noFill/>
        </p:spPr>
        <p:txBody>
          <a:bodyPr wrap="square">
            <a:spAutoFit/>
          </a:bodyPr>
          <a:lstStyle/>
          <a:p>
            <a:r>
              <a:rPr lang="en-US" sz="2000" b="1">
                <a:solidFill>
                  <a:srgbClr val="FFFF00"/>
                </a:solidFill>
              </a:rPr>
              <a:t>&lt;ol&gt; (Ordered List):</a:t>
            </a:r>
            <a:r>
              <a:rPr lang="ka-GE" sz="2000" b="1">
                <a:solidFill>
                  <a:srgbClr val="FFFF00"/>
                </a:solidFill>
              </a:rPr>
              <a:t> </a:t>
            </a:r>
            <a:r>
              <a:rPr lang="en-US" sz="2000"/>
              <a:t>The order is important</a:t>
            </a:r>
            <a:endParaRPr lang="en-US" sz="2800">
              <a:solidFill>
                <a:srgbClr val="FFFF00"/>
              </a:solidFill>
            </a:endParaRPr>
          </a:p>
        </p:txBody>
      </p:sp>
      <p:sp>
        <p:nvSpPr>
          <p:cNvPr id="10" name="TextBox 9">
            <a:extLst>
              <a:ext uri="{FF2B5EF4-FFF2-40B4-BE49-F238E27FC236}">
                <a16:creationId xmlns:a16="http://schemas.microsoft.com/office/drawing/2014/main" id="{0032CB47-37D6-445C-3E5C-EE4E5FBF21CD}"/>
              </a:ext>
            </a:extLst>
          </p:cNvPr>
          <p:cNvSpPr txBox="1"/>
          <p:nvPr/>
        </p:nvSpPr>
        <p:spPr>
          <a:xfrm>
            <a:off x="4920791" y="3110316"/>
            <a:ext cx="5137608" cy="707886"/>
          </a:xfrm>
          <a:prstGeom prst="rect">
            <a:avLst/>
          </a:prstGeom>
          <a:noFill/>
        </p:spPr>
        <p:txBody>
          <a:bodyPr wrap="square">
            <a:spAutoFit/>
          </a:bodyPr>
          <a:lstStyle/>
          <a:p>
            <a:r>
              <a:rPr lang="en-US" sz="2000" b="1">
                <a:solidFill>
                  <a:srgbClr val="FFFF00"/>
                </a:solidFill>
              </a:rPr>
              <a:t>&lt;dl&gt; (Description List):</a:t>
            </a:r>
            <a:r>
              <a:rPr lang="ka-GE" sz="2000" b="1">
                <a:solidFill>
                  <a:srgbClr val="FFFF00"/>
                </a:solidFill>
              </a:rPr>
              <a:t> </a:t>
            </a:r>
            <a:r>
              <a:rPr lang="en-US" sz="2000"/>
              <a:t>When we want to create a descriptive structure</a:t>
            </a:r>
            <a:endParaRPr lang="en-US" sz="2800">
              <a:solidFill>
                <a:srgbClr val="FFFF00"/>
              </a:solidFill>
            </a:endParaRPr>
          </a:p>
        </p:txBody>
      </p:sp>
    </p:spTree>
    <p:extLst>
      <p:ext uri="{BB962C8B-B14F-4D97-AF65-F5344CB8AC3E}">
        <p14:creationId xmlns:p14="http://schemas.microsoft.com/office/powerpoint/2010/main" val="1171285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B6F47-EE38-91A4-FC6B-CFFF1A6B5367}"/>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D4FBFE1-20C1-6CD4-4C78-BEE645047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54" y="867267"/>
            <a:ext cx="6825250" cy="4825934"/>
          </a:xfrm>
          <a:prstGeom prst="rect">
            <a:avLst/>
          </a:prstGeom>
        </p:spPr>
      </p:pic>
      <p:pic>
        <p:nvPicPr>
          <p:cNvPr id="3" name="Picture 2">
            <a:extLst>
              <a:ext uri="{FF2B5EF4-FFF2-40B4-BE49-F238E27FC236}">
                <a16:creationId xmlns:a16="http://schemas.microsoft.com/office/drawing/2014/main" id="{75CB675A-2353-BC56-3EA5-D6F35E3946C5}"/>
              </a:ext>
            </a:extLst>
          </p:cNvPr>
          <p:cNvPicPr>
            <a:picLocks noChangeAspect="1"/>
          </p:cNvPicPr>
          <p:nvPr/>
        </p:nvPicPr>
        <p:blipFill>
          <a:blip r:embed="rId3"/>
          <a:stretch>
            <a:fillRect/>
          </a:stretch>
        </p:blipFill>
        <p:spPr>
          <a:xfrm>
            <a:off x="332197" y="2216668"/>
            <a:ext cx="4658375" cy="2896004"/>
          </a:xfrm>
          <a:prstGeom prst="rect">
            <a:avLst/>
          </a:prstGeom>
        </p:spPr>
      </p:pic>
      <p:pic>
        <p:nvPicPr>
          <p:cNvPr id="5" name="Picture 4">
            <a:extLst>
              <a:ext uri="{FF2B5EF4-FFF2-40B4-BE49-F238E27FC236}">
                <a16:creationId xmlns:a16="http://schemas.microsoft.com/office/drawing/2014/main" id="{5C20D450-2A1E-EB5C-5CEC-B15725D82986}"/>
              </a:ext>
            </a:extLst>
          </p:cNvPr>
          <p:cNvPicPr>
            <a:picLocks noChangeAspect="1"/>
          </p:cNvPicPr>
          <p:nvPr/>
        </p:nvPicPr>
        <p:blipFill>
          <a:blip r:embed="rId4"/>
          <a:stretch>
            <a:fillRect/>
          </a:stretch>
        </p:blipFill>
        <p:spPr>
          <a:xfrm>
            <a:off x="5683851" y="1698194"/>
            <a:ext cx="3105583" cy="1371791"/>
          </a:xfrm>
          <a:prstGeom prst="rect">
            <a:avLst/>
          </a:prstGeom>
        </p:spPr>
      </p:pic>
    </p:spTree>
    <p:extLst>
      <p:ext uri="{BB962C8B-B14F-4D97-AF65-F5344CB8AC3E}">
        <p14:creationId xmlns:p14="http://schemas.microsoft.com/office/powerpoint/2010/main" val="305321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E1A66-2148-E091-38C1-55F8F59CFF5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A125C341-6206-845A-CB83-739D06915E97}"/>
              </a:ext>
            </a:extLst>
          </p:cNvPr>
          <p:cNvPicPr>
            <a:picLocks noChangeAspect="1"/>
          </p:cNvPicPr>
          <p:nvPr/>
        </p:nvPicPr>
        <p:blipFill>
          <a:blip r:embed="rId2"/>
          <a:stretch>
            <a:fillRect/>
          </a:stretch>
        </p:blipFill>
        <p:spPr>
          <a:xfrm>
            <a:off x="0" y="4648133"/>
            <a:ext cx="12191999" cy="1640678"/>
          </a:xfrm>
          <a:prstGeom prst="rect">
            <a:avLst/>
          </a:prstGeom>
        </p:spPr>
      </p:pic>
      <p:pic>
        <p:nvPicPr>
          <p:cNvPr id="28" name="Picture 27">
            <a:extLst>
              <a:ext uri="{FF2B5EF4-FFF2-40B4-BE49-F238E27FC236}">
                <a16:creationId xmlns:a16="http://schemas.microsoft.com/office/drawing/2014/main" id="{1F5B4349-6658-1621-39E3-C1174BC24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692" y="2563347"/>
            <a:ext cx="1571625" cy="2905125"/>
          </a:xfrm>
          <a:prstGeom prst="rect">
            <a:avLst/>
          </a:prstGeom>
        </p:spPr>
      </p:pic>
      <p:pic>
        <p:nvPicPr>
          <p:cNvPr id="29" name="Picture 28">
            <a:extLst>
              <a:ext uri="{FF2B5EF4-FFF2-40B4-BE49-F238E27FC236}">
                <a16:creationId xmlns:a16="http://schemas.microsoft.com/office/drawing/2014/main" id="{1CC48AAB-9249-032C-88EF-B54938331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254" y="2255310"/>
            <a:ext cx="4051291" cy="2700861"/>
          </a:xfrm>
          <a:prstGeom prst="rect">
            <a:avLst/>
          </a:prstGeom>
        </p:spPr>
      </p:pic>
      <p:pic>
        <p:nvPicPr>
          <p:cNvPr id="31" name="Picture 30">
            <a:extLst>
              <a:ext uri="{FF2B5EF4-FFF2-40B4-BE49-F238E27FC236}">
                <a16:creationId xmlns:a16="http://schemas.microsoft.com/office/drawing/2014/main" id="{AFD5CAB6-9E66-57AD-69C8-8155CB1CE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2534436" cy="2534436"/>
          </a:xfrm>
          <a:prstGeom prst="rect">
            <a:avLst/>
          </a:prstGeom>
        </p:spPr>
      </p:pic>
    </p:spTree>
    <p:extLst>
      <p:ext uri="{BB962C8B-B14F-4D97-AF65-F5344CB8AC3E}">
        <p14:creationId xmlns:p14="http://schemas.microsoft.com/office/powerpoint/2010/main" val="58221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80">
                                          <p:stCondLst>
                                            <p:cond delay="0"/>
                                          </p:stCondLst>
                                        </p:cTn>
                                        <p:tgtEl>
                                          <p:spTgt spid="27"/>
                                        </p:tgtEl>
                                      </p:cBhvr>
                                    </p:animEffect>
                                    <p:anim calcmode="lin" valueType="num">
                                      <p:cBhvr>
                                        <p:cTn id="1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3" dur="26">
                                          <p:stCondLst>
                                            <p:cond delay="650"/>
                                          </p:stCondLst>
                                        </p:cTn>
                                        <p:tgtEl>
                                          <p:spTgt spid="27"/>
                                        </p:tgtEl>
                                      </p:cBhvr>
                                      <p:to x="100000" y="60000"/>
                                    </p:animScale>
                                    <p:animScale>
                                      <p:cBhvr>
                                        <p:cTn id="24" dur="166" decel="50000">
                                          <p:stCondLst>
                                            <p:cond delay="676"/>
                                          </p:stCondLst>
                                        </p:cTn>
                                        <p:tgtEl>
                                          <p:spTgt spid="27"/>
                                        </p:tgtEl>
                                      </p:cBhvr>
                                      <p:to x="100000" y="100000"/>
                                    </p:animScale>
                                    <p:animScale>
                                      <p:cBhvr>
                                        <p:cTn id="25" dur="26">
                                          <p:stCondLst>
                                            <p:cond delay="1312"/>
                                          </p:stCondLst>
                                        </p:cTn>
                                        <p:tgtEl>
                                          <p:spTgt spid="27"/>
                                        </p:tgtEl>
                                      </p:cBhvr>
                                      <p:to x="100000" y="80000"/>
                                    </p:animScale>
                                    <p:animScale>
                                      <p:cBhvr>
                                        <p:cTn id="26" dur="166" decel="50000">
                                          <p:stCondLst>
                                            <p:cond delay="1338"/>
                                          </p:stCondLst>
                                        </p:cTn>
                                        <p:tgtEl>
                                          <p:spTgt spid="27"/>
                                        </p:tgtEl>
                                      </p:cBhvr>
                                      <p:to x="100000" y="100000"/>
                                    </p:animScale>
                                    <p:animScale>
                                      <p:cBhvr>
                                        <p:cTn id="27" dur="26">
                                          <p:stCondLst>
                                            <p:cond delay="1642"/>
                                          </p:stCondLst>
                                        </p:cTn>
                                        <p:tgtEl>
                                          <p:spTgt spid="27"/>
                                        </p:tgtEl>
                                      </p:cBhvr>
                                      <p:to x="100000" y="90000"/>
                                    </p:animScale>
                                    <p:animScale>
                                      <p:cBhvr>
                                        <p:cTn id="28" dur="166" decel="50000">
                                          <p:stCondLst>
                                            <p:cond delay="1668"/>
                                          </p:stCondLst>
                                        </p:cTn>
                                        <p:tgtEl>
                                          <p:spTgt spid="27"/>
                                        </p:tgtEl>
                                      </p:cBhvr>
                                      <p:to x="100000" y="100000"/>
                                    </p:animScale>
                                    <p:animScale>
                                      <p:cBhvr>
                                        <p:cTn id="29" dur="26">
                                          <p:stCondLst>
                                            <p:cond delay="1808"/>
                                          </p:stCondLst>
                                        </p:cTn>
                                        <p:tgtEl>
                                          <p:spTgt spid="27"/>
                                        </p:tgtEl>
                                      </p:cBhvr>
                                      <p:to x="100000" y="95000"/>
                                    </p:animScale>
                                    <p:animScale>
                                      <p:cBhvr>
                                        <p:cTn id="30" dur="166" decel="50000">
                                          <p:stCondLst>
                                            <p:cond delay="1834"/>
                                          </p:stCondLst>
                                        </p:cTn>
                                        <p:tgtEl>
                                          <p:spTgt spid="2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D5E3F-FE05-0FD8-1568-F2287B6714FA}"/>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F82A4588-535A-EE4F-5131-79BE3B71A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4" name="Picture 3">
            <a:extLst>
              <a:ext uri="{FF2B5EF4-FFF2-40B4-BE49-F238E27FC236}">
                <a16:creationId xmlns:a16="http://schemas.microsoft.com/office/drawing/2014/main" id="{3AB0090B-B390-D3E4-8B50-DC4BF056F0A4}"/>
              </a:ext>
            </a:extLst>
          </p:cNvPr>
          <p:cNvPicPr>
            <a:picLocks noChangeAspect="1"/>
          </p:cNvPicPr>
          <p:nvPr/>
        </p:nvPicPr>
        <p:blipFill>
          <a:blip r:embed="rId3"/>
          <a:stretch>
            <a:fillRect/>
          </a:stretch>
        </p:blipFill>
        <p:spPr>
          <a:xfrm>
            <a:off x="84841" y="1780050"/>
            <a:ext cx="5372850" cy="3467584"/>
          </a:xfrm>
          <a:prstGeom prst="rect">
            <a:avLst/>
          </a:prstGeom>
        </p:spPr>
      </p:pic>
      <p:pic>
        <p:nvPicPr>
          <p:cNvPr id="8" name="Picture 7">
            <a:extLst>
              <a:ext uri="{FF2B5EF4-FFF2-40B4-BE49-F238E27FC236}">
                <a16:creationId xmlns:a16="http://schemas.microsoft.com/office/drawing/2014/main" id="{D5997A7A-6D52-0A0C-4D50-A1E338902E2B}"/>
              </a:ext>
            </a:extLst>
          </p:cNvPr>
          <p:cNvPicPr>
            <a:picLocks noChangeAspect="1"/>
          </p:cNvPicPr>
          <p:nvPr/>
        </p:nvPicPr>
        <p:blipFill>
          <a:blip r:embed="rId4"/>
          <a:stretch>
            <a:fillRect/>
          </a:stretch>
        </p:blipFill>
        <p:spPr>
          <a:xfrm>
            <a:off x="5912868" y="1780050"/>
            <a:ext cx="3477110" cy="1648055"/>
          </a:xfrm>
          <a:prstGeom prst="rect">
            <a:avLst/>
          </a:prstGeom>
        </p:spPr>
      </p:pic>
    </p:spTree>
    <p:extLst>
      <p:ext uri="{BB962C8B-B14F-4D97-AF65-F5344CB8AC3E}">
        <p14:creationId xmlns:p14="http://schemas.microsoft.com/office/powerpoint/2010/main" val="15127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B71D3-7940-FF79-ECC1-61AA0C079595}"/>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E45DD79-0B2B-6BE4-1C3B-B886C99C3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3" name="Picture 2">
            <a:extLst>
              <a:ext uri="{FF2B5EF4-FFF2-40B4-BE49-F238E27FC236}">
                <a16:creationId xmlns:a16="http://schemas.microsoft.com/office/drawing/2014/main" id="{55A3A78B-BE75-9423-5670-C9F62CE2B88E}"/>
              </a:ext>
            </a:extLst>
          </p:cNvPr>
          <p:cNvPicPr>
            <a:picLocks noChangeAspect="1"/>
          </p:cNvPicPr>
          <p:nvPr/>
        </p:nvPicPr>
        <p:blipFill>
          <a:blip r:embed="rId3"/>
          <a:stretch>
            <a:fillRect/>
          </a:stretch>
        </p:blipFill>
        <p:spPr>
          <a:xfrm>
            <a:off x="463862" y="370351"/>
            <a:ext cx="4439270" cy="6249272"/>
          </a:xfrm>
          <a:prstGeom prst="rect">
            <a:avLst/>
          </a:prstGeom>
        </p:spPr>
      </p:pic>
      <p:pic>
        <p:nvPicPr>
          <p:cNvPr id="6" name="Picture 5">
            <a:extLst>
              <a:ext uri="{FF2B5EF4-FFF2-40B4-BE49-F238E27FC236}">
                <a16:creationId xmlns:a16="http://schemas.microsoft.com/office/drawing/2014/main" id="{B25264DE-2552-7D8A-669A-0CE1FBCE1CDF}"/>
              </a:ext>
            </a:extLst>
          </p:cNvPr>
          <p:cNvPicPr>
            <a:picLocks noChangeAspect="1"/>
          </p:cNvPicPr>
          <p:nvPr/>
        </p:nvPicPr>
        <p:blipFill>
          <a:blip r:embed="rId4"/>
          <a:stretch>
            <a:fillRect/>
          </a:stretch>
        </p:blipFill>
        <p:spPr>
          <a:xfrm>
            <a:off x="5833870" y="1816689"/>
            <a:ext cx="4163006" cy="1867161"/>
          </a:xfrm>
          <a:prstGeom prst="rect">
            <a:avLst/>
          </a:prstGeom>
        </p:spPr>
      </p:pic>
    </p:spTree>
    <p:extLst>
      <p:ext uri="{BB962C8B-B14F-4D97-AF65-F5344CB8AC3E}">
        <p14:creationId xmlns:p14="http://schemas.microsoft.com/office/powerpoint/2010/main" val="334932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6600-2470-55B7-0BBF-F2657F7138D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DF17EE0-F4AC-8180-D133-C4A6251EC030}"/>
              </a:ext>
            </a:extLst>
          </p:cNvPr>
          <p:cNvPicPr>
            <a:picLocks noChangeAspect="1"/>
          </p:cNvPicPr>
          <p:nvPr/>
        </p:nvPicPr>
        <p:blipFill>
          <a:blip r:embed="rId2"/>
          <a:stretch>
            <a:fillRect/>
          </a:stretch>
        </p:blipFill>
        <p:spPr>
          <a:xfrm>
            <a:off x="932976" y="2561730"/>
            <a:ext cx="2979425" cy="3190982"/>
          </a:xfrm>
          <a:prstGeom prst="rect">
            <a:avLst/>
          </a:prstGeom>
        </p:spPr>
      </p:pic>
      <p:sp>
        <p:nvSpPr>
          <p:cNvPr id="8" name="TextBox 7">
            <a:extLst>
              <a:ext uri="{FF2B5EF4-FFF2-40B4-BE49-F238E27FC236}">
                <a16:creationId xmlns:a16="http://schemas.microsoft.com/office/drawing/2014/main" id="{46D62194-5D14-B2B8-75D2-DFF7A30165D5}"/>
              </a:ext>
            </a:extLst>
          </p:cNvPr>
          <p:cNvSpPr txBox="1"/>
          <p:nvPr/>
        </p:nvSpPr>
        <p:spPr>
          <a:xfrm>
            <a:off x="4025801" y="311085"/>
            <a:ext cx="4090678" cy="769441"/>
          </a:xfrm>
          <a:prstGeom prst="rect">
            <a:avLst/>
          </a:prstGeom>
          <a:noFill/>
        </p:spPr>
        <p:txBody>
          <a:bodyPr wrap="square" rtlCol="0">
            <a:spAutoFit/>
          </a:bodyPr>
          <a:lstStyle/>
          <a:p>
            <a:r>
              <a:rPr lang="en-US" sz="4400">
                <a:solidFill>
                  <a:srgbClr val="FFA521"/>
                </a:solidFill>
              </a:rPr>
              <a:t>Unordered List</a:t>
            </a:r>
          </a:p>
        </p:txBody>
      </p:sp>
      <p:cxnSp>
        <p:nvCxnSpPr>
          <p:cNvPr id="11" name="Straight Arrow Connector 10">
            <a:extLst>
              <a:ext uri="{FF2B5EF4-FFF2-40B4-BE49-F238E27FC236}">
                <a16:creationId xmlns:a16="http://schemas.microsoft.com/office/drawing/2014/main" id="{024C087A-869A-0616-8ECC-3933758C9553}"/>
              </a:ext>
            </a:extLst>
          </p:cNvPr>
          <p:cNvCxnSpPr>
            <a:cxnSpLocks/>
          </p:cNvCxnSpPr>
          <p:nvPr/>
        </p:nvCxnSpPr>
        <p:spPr>
          <a:xfrm flipV="1">
            <a:off x="2055043" y="2281287"/>
            <a:ext cx="3808429" cy="52790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A6C3EA02-4946-7EA9-FA3E-24A875C222DD}"/>
              </a:ext>
            </a:extLst>
          </p:cNvPr>
          <p:cNvSpPr txBox="1"/>
          <p:nvPr/>
        </p:nvSpPr>
        <p:spPr>
          <a:xfrm>
            <a:off x="6425153" y="1873279"/>
            <a:ext cx="3623820" cy="1200329"/>
          </a:xfrm>
          <a:prstGeom prst="rect">
            <a:avLst/>
          </a:prstGeom>
          <a:noFill/>
        </p:spPr>
        <p:txBody>
          <a:bodyPr wrap="square">
            <a:spAutoFit/>
          </a:bodyPr>
          <a:lstStyle/>
          <a:p>
            <a:r>
              <a:rPr lang="en-US" sz="2400"/>
              <a:t>The parent element that tells the browser to create an unordered list</a:t>
            </a:r>
          </a:p>
        </p:txBody>
      </p:sp>
      <p:cxnSp>
        <p:nvCxnSpPr>
          <p:cNvPr id="17" name="Straight Arrow Connector 16">
            <a:extLst>
              <a:ext uri="{FF2B5EF4-FFF2-40B4-BE49-F238E27FC236}">
                <a16:creationId xmlns:a16="http://schemas.microsoft.com/office/drawing/2014/main" id="{F0F755DB-A871-7FAB-23CB-8AF2ED0E2FD6}"/>
              </a:ext>
            </a:extLst>
          </p:cNvPr>
          <p:cNvCxnSpPr/>
          <p:nvPr/>
        </p:nvCxnSpPr>
        <p:spPr>
          <a:xfrm>
            <a:off x="3714161" y="3912124"/>
            <a:ext cx="2780907" cy="4901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1D0521D6-8264-100E-A597-2DC1787CC4BD}"/>
              </a:ext>
            </a:extLst>
          </p:cNvPr>
          <p:cNvSpPr txBox="1"/>
          <p:nvPr/>
        </p:nvSpPr>
        <p:spPr>
          <a:xfrm>
            <a:off x="6953056" y="4326903"/>
            <a:ext cx="1823299" cy="461665"/>
          </a:xfrm>
          <a:prstGeom prst="rect">
            <a:avLst/>
          </a:prstGeom>
          <a:noFill/>
        </p:spPr>
        <p:txBody>
          <a:bodyPr wrap="square">
            <a:spAutoFit/>
          </a:bodyPr>
          <a:lstStyle/>
          <a:p>
            <a:r>
              <a:rPr lang="en-US" sz="2400"/>
              <a:t>List item</a:t>
            </a:r>
          </a:p>
        </p:txBody>
      </p:sp>
    </p:spTree>
    <p:extLst>
      <p:ext uri="{BB962C8B-B14F-4D97-AF65-F5344CB8AC3E}">
        <p14:creationId xmlns:p14="http://schemas.microsoft.com/office/powerpoint/2010/main" val="3612193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D5226-4C74-2B00-4CB7-04B454F9DE3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1DBB742-1674-0755-54BB-441629ED8E1E}"/>
              </a:ext>
            </a:extLst>
          </p:cNvPr>
          <p:cNvSpPr txBox="1"/>
          <p:nvPr/>
        </p:nvSpPr>
        <p:spPr>
          <a:xfrm>
            <a:off x="4025801" y="311085"/>
            <a:ext cx="4090678" cy="769441"/>
          </a:xfrm>
          <a:prstGeom prst="rect">
            <a:avLst/>
          </a:prstGeom>
          <a:noFill/>
        </p:spPr>
        <p:txBody>
          <a:bodyPr wrap="square" rtlCol="0">
            <a:spAutoFit/>
          </a:bodyPr>
          <a:lstStyle/>
          <a:p>
            <a:r>
              <a:rPr lang="en-US" sz="4400">
                <a:solidFill>
                  <a:srgbClr val="FFA521"/>
                </a:solidFill>
              </a:rPr>
              <a:t>Ordered List</a:t>
            </a:r>
          </a:p>
        </p:txBody>
      </p:sp>
      <p:sp>
        <p:nvSpPr>
          <p:cNvPr id="13" name="TextBox 12">
            <a:extLst>
              <a:ext uri="{FF2B5EF4-FFF2-40B4-BE49-F238E27FC236}">
                <a16:creationId xmlns:a16="http://schemas.microsoft.com/office/drawing/2014/main" id="{E8D4DB98-91A6-7E7B-3428-98D4C74E6A25}"/>
              </a:ext>
            </a:extLst>
          </p:cNvPr>
          <p:cNvSpPr txBox="1"/>
          <p:nvPr/>
        </p:nvSpPr>
        <p:spPr>
          <a:xfrm>
            <a:off x="6425153" y="1873279"/>
            <a:ext cx="3623820" cy="1200329"/>
          </a:xfrm>
          <a:prstGeom prst="rect">
            <a:avLst/>
          </a:prstGeom>
          <a:noFill/>
        </p:spPr>
        <p:txBody>
          <a:bodyPr wrap="square">
            <a:spAutoFit/>
          </a:bodyPr>
          <a:lstStyle/>
          <a:p>
            <a:r>
              <a:rPr lang="en-US" sz="2400"/>
              <a:t>The parent element that tells the browser to create an ordered list</a:t>
            </a:r>
          </a:p>
        </p:txBody>
      </p:sp>
      <p:sp>
        <p:nvSpPr>
          <p:cNvPr id="19" name="TextBox 18">
            <a:extLst>
              <a:ext uri="{FF2B5EF4-FFF2-40B4-BE49-F238E27FC236}">
                <a16:creationId xmlns:a16="http://schemas.microsoft.com/office/drawing/2014/main" id="{8CE3F69C-F417-0EFA-8AA2-09CC2316BD13}"/>
              </a:ext>
            </a:extLst>
          </p:cNvPr>
          <p:cNvSpPr txBox="1"/>
          <p:nvPr/>
        </p:nvSpPr>
        <p:spPr>
          <a:xfrm>
            <a:off x="6953056" y="4326903"/>
            <a:ext cx="1823299" cy="461665"/>
          </a:xfrm>
          <a:prstGeom prst="rect">
            <a:avLst/>
          </a:prstGeom>
          <a:noFill/>
        </p:spPr>
        <p:txBody>
          <a:bodyPr wrap="square">
            <a:spAutoFit/>
          </a:bodyPr>
          <a:lstStyle/>
          <a:p>
            <a:r>
              <a:rPr lang="en-US" sz="2400"/>
              <a:t>List item</a:t>
            </a:r>
          </a:p>
        </p:txBody>
      </p:sp>
      <p:pic>
        <p:nvPicPr>
          <p:cNvPr id="7" name="Picture 6">
            <a:extLst>
              <a:ext uri="{FF2B5EF4-FFF2-40B4-BE49-F238E27FC236}">
                <a16:creationId xmlns:a16="http://schemas.microsoft.com/office/drawing/2014/main" id="{841EACAF-FAA4-CAE8-41B8-42FD7CB041A3}"/>
              </a:ext>
            </a:extLst>
          </p:cNvPr>
          <p:cNvPicPr>
            <a:picLocks noChangeAspect="1"/>
          </p:cNvPicPr>
          <p:nvPr/>
        </p:nvPicPr>
        <p:blipFill>
          <a:blip r:embed="rId2"/>
          <a:stretch>
            <a:fillRect/>
          </a:stretch>
        </p:blipFill>
        <p:spPr>
          <a:xfrm>
            <a:off x="1021098" y="2601798"/>
            <a:ext cx="3121982" cy="3087485"/>
          </a:xfrm>
          <a:prstGeom prst="rect">
            <a:avLst/>
          </a:prstGeom>
        </p:spPr>
      </p:pic>
      <p:cxnSp>
        <p:nvCxnSpPr>
          <p:cNvPr id="2" name="Straight Arrow Connector 1">
            <a:extLst>
              <a:ext uri="{FF2B5EF4-FFF2-40B4-BE49-F238E27FC236}">
                <a16:creationId xmlns:a16="http://schemas.microsoft.com/office/drawing/2014/main" id="{A0E0DC86-2FBD-9B83-2842-AE29456E1712}"/>
              </a:ext>
            </a:extLst>
          </p:cNvPr>
          <p:cNvCxnSpPr>
            <a:cxnSpLocks/>
          </p:cNvCxnSpPr>
          <p:nvPr/>
        </p:nvCxnSpPr>
        <p:spPr>
          <a:xfrm flipV="1">
            <a:off x="2143027" y="2281287"/>
            <a:ext cx="3720445" cy="530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 name="Straight Arrow Connector 2">
            <a:extLst>
              <a:ext uri="{FF2B5EF4-FFF2-40B4-BE49-F238E27FC236}">
                <a16:creationId xmlns:a16="http://schemas.microsoft.com/office/drawing/2014/main" id="{EA7F755D-8FF7-00F0-1DD2-6D4E0A31FEE3}"/>
              </a:ext>
            </a:extLst>
          </p:cNvPr>
          <p:cNvCxnSpPr/>
          <p:nvPr/>
        </p:nvCxnSpPr>
        <p:spPr>
          <a:xfrm>
            <a:off x="3714161" y="3912124"/>
            <a:ext cx="2780907" cy="4901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92266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7B387-F0F2-BAAB-9AEB-5EDCE1D8D64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8E907A-ED68-F368-BCC7-49964DB713E2}"/>
              </a:ext>
            </a:extLst>
          </p:cNvPr>
          <p:cNvSpPr txBox="1"/>
          <p:nvPr/>
        </p:nvSpPr>
        <p:spPr>
          <a:xfrm>
            <a:off x="4025801" y="311085"/>
            <a:ext cx="4090678" cy="769441"/>
          </a:xfrm>
          <a:prstGeom prst="rect">
            <a:avLst/>
          </a:prstGeom>
          <a:noFill/>
        </p:spPr>
        <p:txBody>
          <a:bodyPr wrap="square" rtlCol="0">
            <a:spAutoFit/>
          </a:bodyPr>
          <a:lstStyle/>
          <a:p>
            <a:r>
              <a:rPr lang="en-US" sz="4400">
                <a:solidFill>
                  <a:srgbClr val="FFA521"/>
                </a:solidFill>
              </a:rPr>
              <a:t>Description List</a:t>
            </a:r>
          </a:p>
        </p:txBody>
      </p:sp>
      <p:sp>
        <p:nvSpPr>
          <p:cNvPr id="13" name="TextBox 12">
            <a:extLst>
              <a:ext uri="{FF2B5EF4-FFF2-40B4-BE49-F238E27FC236}">
                <a16:creationId xmlns:a16="http://schemas.microsoft.com/office/drawing/2014/main" id="{71AAFEC9-BE7C-98EA-8315-8E7829CB9268}"/>
              </a:ext>
            </a:extLst>
          </p:cNvPr>
          <p:cNvSpPr txBox="1"/>
          <p:nvPr/>
        </p:nvSpPr>
        <p:spPr>
          <a:xfrm>
            <a:off x="6425153" y="1873279"/>
            <a:ext cx="3623820" cy="1200329"/>
          </a:xfrm>
          <a:prstGeom prst="rect">
            <a:avLst/>
          </a:prstGeom>
          <a:noFill/>
        </p:spPr>
        <p:txBody>
          <a:bodyPr wrap="square">
            <a:spAutoFit/>
          </a:bodyPr>
          <a:lstStyle/>
          <a:p>
            <a:r>
              <a:rPr lang="en-US" sz="2400"/>
              <a:t>The parent element that tells the browser to create an descriptive list</a:t>
            </a:r>
          </a:p>
        </p:txBody>
      </p:sp>
      <p:sp>
        <p:nvSpPr>
          <p:cNvPr id="19" name="TextBox 18">
            <a:extLst>
              <a:ext uri="{FF2B5EF4-FFF2-40B4-BE49-F238E27FC236}">
                <a16:creationId xmlns:a16="http://schemas.microsoft.com/office/drawing/2014/main" id="{08113919-6FFB-11F1-A197-57F48B878E0F}"/>
              </a:ext>
            </a:extLst>
          </p:cNvPr>
          <p:cNvSpPr txBox="1"/>
          <p:nvPr/>
        </p:nvSpPr>
        <p:spPr>
          <a:xfrm>
            <a:off x="6877641" y="4176074"/>
            <a:ext cx="2662285" cy="461665"/>
          </a:xfrm>
          <a:prstGeom prst="rect">
            <a:avLst/>
          </a:prstGeom>
          <a:noFill/>
        </p:spPr>
        <p:txBody>
          <a:bodyPr wrap="square">
            <a:spAutoFit/>
          </a:bodyPr>
          <a:lstStyle/>
          <a:p>
            <a:r>
              <a:rPr lang="en-US" sz="2400"/>
              <a:t>Definition Term</a:t>
            </a:r>
          </a:p>
        </p:txBody>
      </p:sp>
      <p:pic>
        <p:nvPicPr>
          <p:cNvPr id="4" name="Picture 3">
            <a:extLst>
              <a:ext uri="{FF2B5EF4-FFF2-40B4-BE49-F238E27FC236}">
                <a16:creationId xmlns:a16="http://schemas.microsoft.com/office/drawing/2014/main" id="{5D9AF904-9DAE-0794-AF0D-3519217ECC0A}"/>
              </a:ext>
            </a:extLst>
          </p:cNvPr>
          <p:cNvPicPr>
            <a:picLocks noChangeAspect="1"/>
          </p:cNvPicPr>
          <p:nvPr/>
        </p:nvPicPr>
        <p:blipFill>
          <a:blip r:embed="rId2"/>
          <a:stretch>
            <a:fillRect/>
          </a:stretch>
        </p:blipFill>
        <p:spPr>
          <a:xfrm>
            <a:off x="933254" y="2018604"/>
            <a:ext cx="2780907" cy="4277233"/>
          </a:xfrm>
          <a:prstGeom prst="rect">
            <a:avLst/>
          </a:prstGeom>
        </p:spPr>
      </p:pic>
      <p:cxnSp>
        <p:nvCxnSpPr>
          <p:cNvPr id="5" name="Straight Arrow Connector 4">
            <a:extLst>
              <a:ext uri="{FF2B5EF4-FFF2-40B4-BE49-F238E27FC236}">
                <a16:creationId xmlns:a16="http://schemas.microsoft.com/office/drawing/2014/main" id="{6BBC5129-B252-80D7-7A43-5690DF585270}"/>
              </a:ext>
            </a:extLst>
          </p:cNvPr>
          <p:cNvCxnSpPr>
            <a:cxnSpLocks/>
          </p:cNvCxnSpPr>
          <p:nvPr/>
        </p:nvCxnSpPr>
        <p:spPr>
          <a:xfrm>
            <a:off x="1904214" y="2230906"/>
            <a:ext cx="3959258" cy="503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 name="Straight Arrow Connector 5">
            <a:extLst>
              <a:ext uri="{FF2B5EF4-FFF2-40B4-BE49-F238E27FC236}">
                <a16:creationId xmlns:a16="http://schemas.microsoft.com/office/drawing/2014/main" id="{3069C48E-DF98-88F1-104B-BDB5C3E27D90}"/>
              </a:ext>
            </a:extLst>
          </p:cNvPr>
          <p:cNvCxnSpPr>
            <a:cxnSpLocks/>
          </p:cNvCxnSpPr>
          <p:nvPr/>
        </p:nvCxnSpPr>
        <p:spPr>
          <a:xfrm>
            <a:off x="3139126" y="3949831"/>
            <a:ext cx="3355942" cy="4524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15F205A9-D590-392C-B6A7-1135B668E71F}"/>
              </a:ext>
            </a:extLst>
          </p:cNvPr>
          <p:cNvSpPr txBox="1"/>
          <p:nvPr/>
        </p:nvSpPr>
        <p:spPr>
          <a:xfrm>
            <a:off x="6877641" y="5439266"/>
            <a:ext cx="3171332" cy="461665"/>
          </a:xfrm>
          <a:prstGeom prst="rect">
            <a:avLst/>
          </a:prstGeom>
          <a:noFill/>
        </p:spPr>
        <p:txBody>
          <a:bodyPr wrap="square">
            <a:spAutoFit/>
          </a:bodyPr>
          <a:lstStyle/>
          <a:p>
            <a:r>
              <a:rPr lang="en-US" sz="2400"/>
              <a:t>Definition Description</a:t>
            </a:r>
          </a:p>
        </p:txBody>
      </p:sp>
      <p:cxnSp>
        <p:nvCxnSpPr>
          <p:cNvPr id="14" name="Straight Arrow Connector 13">
            <a:extLst>
              <a:ext uri="{FF2B5EF4-FFF2-40B4-BE49-F238E27FC236}">
                <a16:creationId xmlns:a16="http://schemas.microsoft.com/office/drawing/2014/main" id="{0D3E87C0-DCCB-CB6C-2613-25D204739693}"/>
              </a:ext>
            </a:extLst>
          </p:cNvPr>
          <p:cNvCxnSpPr>
            <a:cxnSpLocks/>
          </p:cNvCxnSpPr>
          <p:nvPr/>
        </p:nvCxnSpPr>
        <p:spPr>
          <a:xfrm>
            <a:off x="3139126" y="4402318"/>
            <a:ext cx="3355942" cy="118777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10263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0A0F8-3BA9-07E1-F61B-345D17EBE81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3B3FEA9-8330-25A1-AC40-03DC0D270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3" name="Picture 2">
            <a:extLst>
              <a:ext uri="{FF2B5EF4-FFF2-40B4-BE49-F238E27FC236}">
                <a16:creationId xmlns:a16="http://schemas.microsoft.com/office/drawing/2014/main" id="{1C2A25C5-37C5-E916-E5B8-1FAA5D8FBAB9}"/>
              </a:ext>
            </a:extLst>
          </p:cNvPr>
          <p:cNvPicPr>
            <a:picLocks noChangeAspect="1"/>
          </p:cNvPicPr>
          <p:nvPr/>
        </p:nvPicPr>
        <p:blipFill>
          <a:blip r:embed="rId3"/>
          <a:stretch>
            <a:fillRect/>
          </a:stretch>
        </p:blipFill>
        <p:spPr>
          <a:xfrm>
            <a:off x="96544" y="451127"/>
            <a:ext cx="5410955" cy="5953956"/>
          </a:xfrm>
          <a:prstGeom prst="rect">
            <a:avLst/>
          </a:prstGeom>
        </p:spPr>
      </p:pic>
      <p:sp>
        <p:nvSpPr>
          <p:cNvPr id="2" name="Rectangle 1">
            <a:extLst>
              <a:ext uri="{FF2B5EF4-FFF2-40B4-BE49-F238E27FC236}">
                <a16:creationId xmlns:a16="http://schemas.microsoft.com/office/drawing/2014/main" id="{B28E3EA2-150E-5E2F-7474-EEDE603F1A5F}"/>
              </a:ext>
            </a:extLst>
          </p:cNvPr>
          <p:cNvSpPr/>
          <p:nvPr/>
        </p:nvSpPr>
        <p:spPr>
          <a:xfrm>
            <a:off x="216816" y="2667785"/>
            <a:ext cx="4779390" cy="29164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 name="Rectangle 4">
            <a:extLst>
              <a:ext uri="{FF2B5EF4-FFF2-40B4-BE49-F238E27FC236}">
                <a16:creationId xmlns:a16="http://schemas.microsoft.com/office/drawing/2014/main" id="{DF684250-E894-B1DA-2C7F-E3D1D1A0871F}"/>
              </a:ext>
            </a:extLst>
          </p:cNvPr>
          <p:cNvSpPr/>
          <p:nvPr/>
        </p:nvSpPr>
        <p:spPr>
          <a:xfrm>
            <a:off x="216816" y="5844618"/>
            <a:ext cx="4779390" cy="29164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7" name="Picture 6">
            <a:extLst>
              <a:ext uri="{FF2B5EF4-FFF2-40B4-BE49-F238E27FC236}">
                <a16:creationId xmlns:a16="http://schemas.microsoft.com/office/drawing/2014/main" id="{964EB63C-7DB8-1081-72E1-FDF1CAC31787}"/>
              </a:ext>
            </a:extLst>
          </p:cNvPr>
          <p:cNvPicPr>
            <a:picLocks noChangeAspect="1"/>
          </p:cNvPicPr>
          <p:nvPr/>
        </p:nvPicPr>
        <p:blipFill>
          <a:blip r:embed="rId4"/>
          <a:stretch>
            <a:fillRect/>
          </a:stretch>
        </p:blipFill>
        <p:spPr>
          <a:xfrm>
            <a:off x="5731465" y="1614235"/>
            <a:ext cx="6089747" cy="3674202"/>
          </a:xfrm>
          <a:prstGeom prst="rect">
            <a:avLst/>
          </a:prstGeom>
        </p:spPr>
      </p:pic>
    </p:spTree>
    <p:extLst>
      <p:ext uri="{BB962C8B-B14F-4D97-AF65-F5344CB8AC3E}">
        <p14:creationId xmlns:p14="http://schemas.microsoft.com/office/powerpoint/2010/main" val="128986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DD39C-DB57-3250-3EA7-560F2D59757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872FB6F7-D80B-BC15-5289-735669DCBC3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8D9C79E3-98FE-2C20-7E8F-DD576E548491}"/>
              </a:ext>
            </a:extLst>
          </p:cNvPr>
          <p:cNvPicPr>
            <a:picLocks noChangeAspect="1"/>
          </p:cNvPicPr>
          <p:nvPr/>
        </p:nvPicPr>
        <p:blipFill>
          <a:blip r:embed="rId2"/>
          <a:stretch>
            <a:fillRect/>
          </a:stretch>
        </p:blipFill>
        <p:spPr>
          <a:xfrm>
            <a:off x="155444" y="4689737"/>
            <a:ext cx="2323805" cy="2323804"/>
          </a:xfrm>
          <a:prstGeom prst="rect">
            <a:avLst/>
          </a:prstGeom>
        </p:spPr>
      </p:pic>
      <p:pic>
        <p:nvPicPr>
          <p:cNvPr id="14" name="Picture 13">
            <a:extLst>
              <a:ext uri="{FF2B5EF4-FFF2-40B4-BE49-F238E27FC236}">
                <a16:creationId xmlns:a16="http://schemas.microsoft.com/office/drawing/2014/main" id="{E6C097FC-3752-F06E-F069-24A825857348}"/>
              </a:ext>
            </a:extLst>
          </p:cNvPr>
          <p:cNvPicPr>
            <a:picLocks noChangeAspect="1"/>
          </p:cNvPicPr>
          <p:nvPr/>
        </p:nvPicPr>
        <p:blipFill>
          <a:blip r:embed="rId3"/>
          <a:stretch>
            <a:fillRect/>
          </a:stretch>
        </p:blipFill>
        <p:spPr>
          <a:xfrm>
            <a:off x="1144079" y="3852366"/>
            <a:ext cx="1595684" cy="686316"/>
          </a:xfrm>
          <a:prstGeom prst="rect">
            <a:avLst/>
          </a:prstGeom>
        </p:spPr>
      </p:pic>
      <p:pic>
        <p:nvPicPr>
          <p:cNvPr id="24" name="Picture 23">
            <a:extLst>
              <a:ext uri="{FF2B5EF4-FFF2-40B4-BE49-F238E27FC236}">
                <a16:creationId xmlns:a16="http://schemas.microsoft.com/office/drawing/2014/main" id="{546CAFF3-6BBF-11D0-E83D-6EC687D1EC4A}"/>
              </a:ext>
            </a:extLst>
          </p:cNvPr>
          <p:cNvPicPr>
            <a:picLocks noChangeAspect="1"/>
          </p:cNvPicPr>
          <p:nvPr/>
        </p:nvPicPr>
        <p:blipFill>
          <a:blip r:embed="rId4"/>
          <a:stretch>
            <a:fillRect/>
          </a:stretch>
        </p:blipFill>
        <p:spPr>
          <a:xfrm>
            <a:off x="8111117" y="2856338"/>
            <a:ext cx="3925440" cy="4001662"/>
          </a:xfrm>
          <a:prstGeom prst="rect">
            <a:avLst/>
          </a:prstGeom>
        </p:spPr>
      </p:pic>
      <p:pic>
        <p:nvPicPr>
          <p:cNvPr id="4" name="Picture 3">
            <a:extLst>
              <a:ext uri="{FF2B5EF4-FFF2-40B4-BE49-F238E27FC236}">
                <a16:creationId xmlns:a16="http://schemas.microsoft.com/office/drawing/2014/main" id="{D24169E2-E9F9-60C2-8357-CB1F040123B6}"/>
              </a:ext>
            </a:extLst>
          </p:cNvPr>
          <p:cNvPicPr>
            <a:picLocks noChangeAspect="1"/>
          </p:cNvPicPr>
          <p:nvPr/>
        </p:nvPicPr>
        <p:blipFill>
          <a:blip r:embed="rId3"/>
          <a:stretch>
            <a:fillRect/>
          </a:stretch>
        </p:blipFill>
        <p:spPr>
          <a:xfrm>
            <a:off x="7890235" y="1778713"/>
            <a:ext cx="3257021" cy="1365721"/>
          </a:xfrm>
          <a:prstGeom prst="rect">
            <a:avLst/>
          </a:prstGeom>
        </p:spPr>
      </p:pic>
      <p:pic>
        <p:nvPicPr>
          <p:cNvPr id="10" name="Picture 9">
            <a:extLst>
              <a:ext uri="{FF2B5EF4-FFF2-40B4-BE49-F238E27FC236}">
                <a16:creationId xmlns:a16="http://schemas.microsoft.com/office/drawing/2014/main" id="{73A3E2DF-3A46-8FC7-31C3-996FB5D21B42}"/>
              </a:ext>
            </a:extLst>
          </p:cNvPr>
          <p:cNvPicPr>
            <a:picLocks noChangeAspect="1"/>
          </p:cNvPicPr>
          <p:nvPr/>
        </p:nvPicPr>
        <p:blipFill>
          <a:blip r:embed="rId5"/>
          <a:stretch>
            <a:fillRect/>
          </a:stretch>
        </p:blipFill>
        <p:spPr>
          <a:xfrm>
            <a:off x="8669101" y="2350084"/>
            <a:ext cx="1365677" cy="383083"/>
          </a:xfrm>
          <a:prstGeom prst="rect">
            <a:avLst/>
          </a:prstGeom>
        </p:spPr>
      </p:pic>
      <p:sp>
        <p:nvSpPr>
          <p:cNvPr id="9" name="TextBox 8">
            <a:extLst>
              <a:ext uri="{FF2B5EF4-FFF2-40B4-BE49-F238E27FC236}">
                <a16:creationId xmlns:a16="http://schemas.microsoft.com/office/drawing/2014/main" id="{A6750905-1685-4387-E8CE-680DE5BE659D}"/>
              </a:ext>
            </a:extLst>
          </p:cNvPr>
          <p:cNvSpPr txBox="1"/>
          <p:nvPr/>
        </p:nvSpPr>
        <p:spPr>
          <a:xfrm>
            <a:off x="8111118" y="1888419"/>
            <a:ext cx="2899390" cy="923330"/>
          </a:xfrm>
          <a:prstGeom prst="rect">
            <a:avLst/>
          </a:prstGeom>
          <a:noFill/>
        </p:spPr>
        <p:txBody>
          <a:bodyPr wrap="square">
            <a:spAutoFit/>
          </a:bodyPr>
          <a:lstStyle/>
          <a:p>
            <a:r>
              <a:rPr lang="en-US">
                <a:solidFill>
                  <a:schemeClr val="bg1"/>
                </a:solidFill>
              </a:rPr>
              <a:t>In HTML, we have general </a:t>
            </a:r>
            <a:r>
              <a:rPr lang="en-US" b="1" i="1" u="sng">
                <a:solidFill>
                  <a:schemeClr val="bg1"/>
                </a:solidFill>
              </a:rPr>
              <a:t>containers</a:t>
            </a:r>
            <a:r>
              <a:rPr lang="en-US">
                <a:solidFill>
                  <a:schemeClr val="bg1"/>
                </a:solidFill>
              </a:rPr>
              <a:t> that are used to group elements</a:t>
            </a:r>
          </a:p>
        </p:txBody>
      </p:sp>
    </p:spTree>
    <p:extLst>
      <p:ext uri="{BB962C8B-B14F-4D97-AF65-F5344CB8AC3E}">
        <p14:creationId xmlns:p14="http://schemas.microsoft.com/office/powerpoint/2010/main" val="200531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D85F-52A7-10D7-4E47-03CD9F0806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AF5072-552B-9C06-969C-9B4D8B7E8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F612FCA2-F1EA-1871-E026-41B771D3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1FA7329F-BA5C-8E37-A349-3E0355BFB431}"/>
              </a:ext>
            </a:extLst>
          </p:cNvPr>
          <p:cNvSpPr txBox="1"/>
          <p:nvPr/>
        </p:nvSpPr>
        <p:spPr>
          <a:xfrm>
            <a:off x="4920791" y="1645369"/>
            <a:ext cx="5137608" cy="707886"/>
          </a:xfrm>
          <a:prstGeom prst="rect">
            <a:avLst/>
          </a:prstGeom>
          <a:noFill/>
        </p:spPr>
        <p:txBody>
          <a:bodyPr wrap="square">
            <a:spAutoFit/>
          </a:bodyPr>
          <a:lstStyle/>
          <a:p>
            <a:r>
              <a:rPr lang="en-US" sz="2000" b="1">
                <a:solidFill>
                  <a:srgbClr val="FFFF00"/>
                </a:solidFill>
              </a:rPr>
              <a:t>&lt;div&gt;:</a:t>
            </a:r>
            <a:r>
              <a:rPr lang="ka-GE" sz="2000" b="1">
                <a:solidFill>
                  <a:srgbClr val="FFFF00"/>
                </a:solidFill>
              </a:rPr>
              <a:t> </a:t>
            </a:r>
            <a:r>
              <a:rPr lang="en-US" sz="2000" b="1"/>
              <a:t>A</a:t>
            </a:r>
            <a:r>
              <a:rPr lang="en-US" sz="2000"/>
              <a:t> large box in which we can organize other elements</a:t>
            </a:r>
            <a:endParaRPr lang="en-US" sz="2800">
              <a:solidFill>
                <a:srgbClr val="FFFF00"/>
              </a:solidFill>
            </a:endParaRPr>
          </a:p>
        </p:txBody>
      </p:sp>
      <p:pic>
        <p:nvPicPr>
          <p:cNvPr id="4" name="Picture 3">
            <a:extLst>
              <a:ext uri="{FF2B5EF4-FFF2-40B4-BE49-F238E27FC236}">
                <a16:creationId xmlns:a16="http://schemas.microsoft.com/office/drawing/2014/main" id="{60450F30-F8BD-0FB8-8358-48AD87124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4B5B862F-723B-1371-347E-1050B7E04705}"/>
              </a:ext>
            </a:extLst>
          </p:cNvPr>
          <p:cNvSpPr txBox="1"/>
          <p:nvPr/>
        </p:nvSpPr>
        <p:spPr>
          <a:xfrm>
            <a:off x="527901" y="1841756"/>
            <a:ext cx="2922309" cy="830997"/>
          </a:xfrm>
          <a:prstGeom prst="rect">
            <a:avLst/>
          </a:prstGeom>
          <a:noFill/>
        </p:spPr>
        <p:txBody>
          <a:bodyPr wrap="square" rtlCol="0">
            <a:spAutoFit/>
          </a:bodyPr>
          <a:lstStyle/>
          <a:p>
            <a:pPr algn="ctr"/>
            <a:r>
              <a:rPr lang="en-US" sz="2400">
                <a:solidFill>
                  <a:schemeClr val="bg1"/>
                </a:solidFill>
              </a:rPr>
              <a:t>There are two types of containers</a:t>
            </a:r>
          </a:p>
        </p:txBody>
      </p:sp>
      <p:sp>
        <p:nvSpPr>
          <p:cNvPr id="2" name="TextBox 1">
            <a:extLst>
              <a:ext uri="{FF2B5EF4-FFF2-40B4-BE49-F238E27FC236}">
                <a16:creationId xmlns:a16="http://schemas.microsoft.com/office/drawing/2014/main" id="{B1C53896-6405-3982-F021-728573C33DEA}"/>
              </a:ext>
            </a:extLst>
          </p:cNvPr>
          <p:cNvSpPr txBox="1"/>
          <p:nvPr/>
        </p:nvSpPr>
        <p:spPr>
          <a:xfrm>
            <a:off x="4920791" y="2818817"/>
            <a:ext cx="5137608" cy="707886"/>
          </a:xfrm>
          <a:prstGeom prst="rect">
            <a:avLst/>
          </a:prstGeom>
          <a:noFill/>
        </p:spPr>
        <p:txBody>
          <a:bodyPr wrap="square">
            <a:spAutoFit/>
          </a:bodyPr>
          <a:lstStyle/>
          <a:p>
            <a:r>
              <a:rPr lang="en-US" sz="2000" b="1">
                <a:solidFill>
                  <a:srgbClr val="FFFF00"/>
                </a:solidFill>
              </a:rPr>
              <a:t>&lt;span&gt;: </a:t>
            </a:r>
            <a:r>
              <a:rPr lang="en-US" sz="2000"/>
              <a:t>A small container that is used within text</a:t>
            </a:r>
            <a:endParaRPr lang="en-US" sz="2800">
              <a:solidFill>
                <a:srgbClr val="FFFF00"/>
              </a:solidFill>
            </a:endParaRPr>
          </a:p>
        </p:txBody>
      </p:sp>
    </p:spTree>
    <p:extLst>
      <p:ext uri="{BB962C8B-B14F-4D97-AF65-F5344CB8AC3E}">
        <p14:creationId xmlns:p14="http://schemas.microsoft.com/office/powerpoint/2010/main" val="2480956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1EB4-422D-D142-43AF-B8C3C661B08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9AB86D2-887A-0C8B-CBAD-6734C5CBE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4" name="Picture 3">
            <a:extLst>
              <a:ext uri="{FF2B5EF4-FFF2-40B4-BE49-F238E27FC236}">
                <a16:creationId xmlns:a16="http://schemas.microsoft.com/office/drawing/2014/main" id="{629FD24B-616C-AF48-B7AF-8A39840F2285}"/>
              </a:ext>
            </a:extLst>
          </p:cNvPr>
          <p:cNvPicPr>
            <a:picLocks noChangeAspect="1"/>
          </p:cNvPicPr>
          <p:nvPr/>
        </p:nvPicPr>
        <p:blipFill>
          <a:blip r:embed="rId3"/>
          <a:stretch>
            <a:fillRect/>
          </a:stretch>
        </p:blipFill>
        <p:spPr>
          <a:xfrm>
            <a:off x="356535" y="861654"/>
            <a:ext cx="4791744" cy="5134692"/>
          </a:xfrm>
          <a:prstGeom prst="rect">
            <a:avLst/>
          </a:prstGeom>
        </p:spPr>
      </p:pic>
      <p:pic>
        <p:nvPicPr>
          <p:cNvPr id="9" name="Picture 8">
            <a:extLst>
              <a:ext uri="{FF2B5EF4-FFF2-40B4-BE49-F238E27FC236}">
                <a16:creationId xmlns:a16="http://schemas.microsoft.com/office/drawing/2014/main" id="{E7B0C4BA-C75A-2AC2-15BD-BE59B805C7F2}"/>
              </a:ext>
            </a:extLst>
          </p:cNvPr>
          <p:cNvPicPr>
            <a:picLocks noChangeAspect="1"/>
          </p:cNvPicPr>
          <p:nvPr/>
        </p:nvPicPr>
        <p:blipFill>
          <a:blip r:embed="rId4"/>
          <a:stretch>
            <a:fillRect/>
          </a:stretch>
        </p:blipFill>
        <p:spPr>
          <a:xfrm>
            <a:off x="5712643" y="1739497"/>
            <a:ext cx="6122822" cy="1305107"/>
          </a:xfrm>
          <a:prstGeom prst="rect">
            <a:avLst/>
          </a:prstGeom>
        </p:spPr>
      </p:pic>
      <p:sp>
        <p:nvSpPr>
          <p:cNvPr id="10" name="Left Brace 9">
            <a:extLst>
              <a:ext uri="{FF2B5EF4-FFF2-40B4-BE49-F238E27FC236}">
                <a16:creationId xmlns:a16="http://schemas.microsoft.com/office/drawing/2014/main" id="{81D0ECAC-4CA5-0830-E60F-453AD9EDB7AF}"/>
              </a:ext>
            </a:extLst>
          </p:cNvPr>
          <p:cNvSpPr/>
          <p:nvPr/>
        </p:nvSpPr>
        <p:spPr>
          <a:xfrm>
            <a:off x="356535" y="1385740"/>
            <a:ext cx="152512" cy="2043260"/>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1C989E04-C86C-26F5-7332-4D3B6E24E7F1}"/>
              </a:ext>
            </a:extLst>
          </p:cNvPr>
          <p:cNvSpPr/>
          <p:nvPr/>
        </p:nvSpPr>
        <p:spPr>
          <a:xfrm>
            <a:off x="650449" y="4053525"/>
            <a:ext cx="150829" cy="744717"/>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95B4250-996B-BB04-7F02-6F1E0963E5CB}"/>
              </a:ext>
            </a:extLst>
          </p:cNvPr>
          <p:cNvSpPr/>
          <p:nvPr/>
        </p:nvSpPr>
        <p:spPr>
          <a:xfrm>
            <a:off x="650449" y="1739497"/>
            <a:ext cx="194432" cy="1305107"/>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51BBACA-FF04-2E06-4425-8EE2F70FCF36}"/>
              </a:ext>
            </a:extLst>
          </p:cNvPr>
          <p:cNvCxnSpPr/>
          <p:nvPr/>
        </p:nvCxnSpPr>
        <p:spPr>
          <a:xfrm>
            <a:off x="1093509" y="4562573"/>
            <a:ext cx="1762813"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9250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1229C-9EC6-37FB-967A-0EBEE9BF6D0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5DFD2F4-84DE-8CD7-8D07-B9A802448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18" name="Picture 17">
            <a:extLst>
              <a:ext uri="{FF2B5EF4-FFF2-40B4-BE49-F238E27FC236}">
                <a16:creationId xmlns:a16="http://schemas.microsoft.com/office/drawing/2014/main" id="{CD6A78AF-5BB5-5049-8034-9E38773024C3}"/>
              </a:ext>
            </a:extLst>
          </p:cNvPr>
          <p:cNvPicPr>
            <a:picLocks noChangeAspect="1"/>
          </p:cNvPicPr>
          <p:nvPr/>
        </p:nvPicPr>
        <p:blipFill>
          <a:blip r:embed="rId3"/>
          <a:stretch>
            <a:fillRect/>
          </a:stretch>
        </p:blipFill>
        <p:spPr>
          <a:xfrm>
            <a:off x="28981" y="961680"/>
            <a:ext cx="5515745" cy="4934639"/>
          </a:xfrm>
          <a:prstGeom prst="rect">
            <a:avLst/>
          </a:prstGeom>
        </p:spPr>
      </p:pic>
      <p:pic>
        <p:nvPicPr>
          <p:cNvPr id="6" name="Picture 5">
            <a:extLst>
              <a:ext uri="{FF2B5EF4-FFF2-40B4-BE49-F238E27FC236}">
                <a16:creationId xmlns:a16="http://schemas.microsoft.com/office/drawing/2014/main" id="{222FD8D3-96B4-0F9F-38DF-172987A68331}"/>
              </a:ext>
            </a:extLst>
          </p:cNvPr>
          <p:cNvPicPr>
            <a:picLocks noChangeAspect="1"/>
          </p:cNvPicPr>
          <p:nvPr/>
        </p:nvPicPr>
        <p:blipFill>
          <a:blip r:embed="rId4"/>
          <a:stretch>
            <a:fillRect/>
          </a:stretch>
        </p:blipFill>
        <p:spPr>
          <a:xfrm>
            <a:off x="5703134" y="1785854"/>
            <a:ext cx="6172600" cy="1171739"/>
          </a:xfrm>
          <a:prstGeom prst="rect">
            <a:avLst/>
          </a:prstGeom>
        </p:spPr>
      </p:pic>
    </p:spTree>
    <p:extLst>
      <p:ext uri="{BB962C8B-B14F-4D97-AF65-F5344CB8AC3E}">
        <p14:creationId xmlns:p14="http://schemas.microsoft.com/office/powerpoint/2010/main" val="6760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FFC68-E844-FC1D-1393-87F89B72A79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D87AD96-4F58-C148-8A63-C10FFF8029E7}"/>
              </a:ext>
            </a:extLst>
          </p:cNvPr>
          <p:cNvPicPr>
            <a:picLocks noChangeAspect="1"/>
          </p:cNvPicPr>
          <p:nvPr/>
        </p:nvPicPr>
        <p:blipFill>
          <a:blip r:embed="rId2"/>
          <a:stretch>
            <a:fillRect/>
          </a:stretch>
        </p:blipFill>
        <p:spPr>
          <a:xfrm>
            <a:off x="0" y="4648133"/>
            <a:ext cx="12191999" cy="1640678"/>
          </a:xfrm>
          <a:prstGeom prst="rect">
            <a:avLst/>
          </a:prstGeom>
        </p:spPr>
      </p:pic>
      <p:pic>
        <p:nvPicPr>
          <p:cNvPr id="28" name="Picture 27">
            <a:extLst>
              <a:ext uri="{FF2B5EF4-FFF2-40B4-BE49-F238E27FC236}">
                <a16:creationId xmlns:a16="http://schemas.microsoft.com/office/drawing/2014/main" id="{1BC6FA32-EA6A-22A9-C976-508EBDD0C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692" y="2563347"/>
            <a:ext cx="1571625" cy="2905125"/>
          </a:xfrm>
          <a:prstGeom prst="rect">
            <a:avLst/>
          </a:prstGeom>
        </p:spPr>
      </p:pic>
      <p:pic>
        <p:nvPicPr>
          <p:cNvPr id="29" name="Picture 28">
            <a:extLst>
              <a:ext uri="{FF2B5EF4-FFF2-40B4-BE49-F238E27FC236}">
                <a16:creationId xmlns:a16="http://schemas.microsoft.com/office/drawing/2014/main" id="{189D7D6B-6D62-60A3-79B9-A423EC45D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254" y="2255310"/>
            <a:ext cx="4051291" cy="2700861"/>
          </a:xfrm>
          <a:prstGeom prst="rect">
            <a:avLst/>
          </a:prstGeom>
        </p:spPr>
      </p:pic>
      <p:pic>
        <p:nvPicPr>
          <p:cNvPr id="31" name="Picture 30">
            <a:extLst>
              <a:ext uri="{FF2B5EF4-FFF2-40B4-BE49-F238E27FC236}">
                <a16:creationId xmlns:a16="http://schemas.microsoft.com/office/drawing/2014/main" id="{075C6706-48E5-9673-15A6-B92625F9E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2534436" cy="2534436"/>
          </a:xfrm>
          <a:prstGeom prst="rect">
            <a:avLst/>
          </a:prstGeom>
        </p:spPr>
      </p:pic>
      <p:cxnSp>
        <p:nvCxnSpPr>
          <p:cNvPr id="5" name="Straight Arrow Connector 4">
            <a:extLst>
              <a:ext uri="{FF2B5EF4-FFF2-40B4-BE49-F238E27FC236}">
                <a16:creationId xmlns:a16="http://schemas.microsoft.com/office/drawing/2014/main" id="{F5501D8C-E1C8-E7C3-D4CE-AF05C425B84E}"/>
              </a:ext>
            </a:extLst>
          </p:cNvPr>
          <p:cNvCxnSpPr/>
          <p:nvPr/>
        </p:nvCxnSpPr>
        <p:spPr>
          <a:xfrm>
            <a:off x="4807670" y="2356701"/>
            <a:ext cx="857839" cy="27337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E84F74EC-0AD1-D3A1-E86E-87C935535ADB}"/>
              </a:ext>
            </a:extLst>
          </p:cNvPr>
          <p:cNvSpPr txBox="1"/>
          <p:nvPr/>
        </p:nvSpPr>
        <p:spPr>
          <a:xfrm>
            <a:off x="3154836" y="1286537"/>
            <a:ext cx="2941163" cy="923330"/>
          </a:xfrm>
          <a:prstGeom prst="rect">
            <a:avLst/>
          </a:prstGeom>
          <a:noFill/>
        </p:spPr>
        <p:txBody>
          <a:bodyPr wrap="square" rtlCol="0">
            <a:spAutoFit/>
          </a:bodyPr>
          <a:lstStyle/>
          <a:p>
            <a:r>
              <a:rPr lang="en-US"/>
              <a:t>The road is the Internet — the physical resource for transferring data</a:t>
            </a:r>
          </a:p>
        </p:txBody>
      </p:sp>
      <p:cxnSp>
        <p:nvCxnSpPr>
          <p:cNvPr id="7" name="Straight Arrow Connector 6">
            <a:extLst>
              <a:ext uri="{FF2B5EF4-FFF2-40B4-BE49-F238E27FC236}">
                <a16:creationId xmlns:a16="http://schemas.microsoft.com/office/drawing/2014/main" id="{D0F0B869-E261-73DD-711E-810DCDF96181}"/>
              </a:ext>
            </a:extLst>
          </p:cNvPr>
          <p:cNvCxnSpPr>
            <a:cxnSpLocks/>
          </p:cNvCxnSpPr>
          <p:nvPr/>
        </p:nvCxnSpPr>
        <p:spPr>
          <a:xfrm>
            <a:off x="8438560" y="2136598"/>
            <a:ext cx="498050" cy="11627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578AEC83-74FE-401F-5157-B601AB27F5CB}"/>
              </a:ext>
            </a:extLst>
          </p:cNvPr>
          <p:cNvSpPr txBox="1"/>
          <p:nvPr/>
        </p:nvSpPr>
        <p:spPr>
          <a:xfrm>
            <a:off x="6785726" y="1066434"/>
            <a:ext cx="2941163" cy="923330"/>
          </a:xfrm>
          <a:prstGeom prst="rect">
            <a:avLst/>
          </a:prstGeom>
          <a:noFill/>
        </p:spPr>
        <p:txBody>
          <a:bodyPr wrap="square" rtlCol="0">
            <a:spAutoFit/>
          </a:bodyPr>
          <a:lstStyle/>
          <a:p>
            <a:r>
              <a:rPr lang="en-US"/>
              <a:t>The courier is the Web — the service that ensures the actual transfer of data</a:t>
            </a:r>
          </a:p>
        </p:txBody>
      </p:sp>
    </p:spTree>
    <p:extLst>
      <p:ext uri="{BB962C8B-B14F-4D97-AF65-F5344CB8AC3E}">
        <p14:creationId xmlns:p14="http://schemas.microsoft.com/office/powerpoint/2010/main" val="174007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2.22222E-6 L 0.67317 -0.00694 " pathEditMode="relative" rAng="0" ptsTypes="AA">
                                      <p:cBhvr>
                                        <p:cTn id="6" dur="2000" fill="hold"/>
                                        <p:tgtEl>
                                          <p:spTgt spid="31"/>
                                        </p:tgtEl>
                                        <p:attrNameLst>
                                          <p:attrName>ppt_x</p:attrName>
                                          <p:attrName>ppt_y</p:attrName>
                                        </p:attrNameLst>
                                      </p:cBhvr>
                                      <p:rCtr x="33659" y="-34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47967-4CE9-7BA8-17FF-AB2492196C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9B68EB3-6FEF-E70C-D330-A573E7E10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4D8AADA9-6921-5575-9F43-C06F39976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7B778980-6D2B-24EB-8CC9-21C42A37366A}"/>
              </a:ext>
            </a:extLst>
          </p:cNvPr>
          <p:cNvSpPr txBox="1"/>
          <p:nvPr/>
        </p:nvSpPr>
        <p:spPr>
          <a:xfrm>
            <a:off x="4920791" y="1349314"/>
            <a:ext cx="5137608" cy="1323439"/>
          </a:xfrm>
          <a:prstGeom prst="rect">
            <a:avLst/>
          </a:prstGeom>
          <a:noFill/>
        </p:spPr>
        <p:txBody>
          <a:bodyPr wrap="square">
            <a:spAutoFit/>
          </a:bodyPr>
          <a:lstStyle/>
          <a:p>
            <a:r>
              <a:rPr lang="en-US" sz="2000" b="1">
                <a:solidFill>
                  <a:srgbClr val="FFFF00"/>
                </a:solidFill>
              </a:rPr>
              <a:t>Block-level Elements:</a:t>
            </a:r>
            <a:r>
              <a:rPr lang="ka-GE" sz="2000" b="1">
                <a:solidFill>
                  <a:srgbClr val="FFFF00"/>
                </a:solidFill>
              </a:rPr>
              <a:t> </a:t>
            </a:r>
            <a:r>
              <a:rPr lang="en-US" sz="2000"/>
              <a:t>An element occupies the entire line, and the next element always moves to the next line</a:t>
            </a:r>
            <a:r>
              <a:rPr lang="ka-GE" sz="2000"/>
              <a:t> </a:t>
            </a:r>
            <a:r>
              <a:rPr lang="en-US" sz="2000"/>
              <a:t>and it can contain other block and inline elements</a:t>
            </a:r>
            <a:endParaRPr lang="en-US" sz="2000">
              <a:solidFill>
                <a:srgbClr val="FFFF00"/>
              </a:solidFill>
            </a:endParaRPr>
          </a:p>
        </p:txBody>
      </p:sp>
      <p:pic>
        <p:nvPicPr>
          <p:cNvPr id="4" name="Picture 3">
            <a:extLst>
              <a:ext uri="{FF2B5EF4-FFF2-40B4-BE49-F238E27FC236}">
                <a16:creationId xmlns:a16="http://schemas.microsoft.com/office/drawing/2014/main" id="{F4A193F8-C2BA-ED5D-0DDF-54CEFED32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5B781EAD-D26D-D500-ACF2-18B67D2EB758}"/>
              </a:ext>
            </a:extLst>
          </p:cNvPr>
          <p:cNvSpPr txBox="1"/>
          <p:nvPr/>
        </p:nvSpPr>
        <p:spPr>
          <a:xfrm>
            <a:off x="527901" y="1841756"/>
            <a:ext cx="2922309" cy="830997"/>
          </a:xfrm>
          <a:prstGeom prst="rect">
            <a:avLst/>
          </a:prstGeom>
          <a:noFill/>
        </p:spPr>
        <p:txBody>
          <a:bodyPr wrap="square" rtlCol="0">
            <a:spAutoFit/>
          </a:bodyPr>
          <a:lstStyle/>
          <a:p>
            <a:pPr algn="ctr"/>
            <a:r>
              <a:rPr lang="en-US" sz="2400">
                <a:solidFill>
                  <a:schemeClr val="bg1"/>
                </a:solidFill>
              </a:rPr>
              <a:t>There are two types of elements</a:t>
            </a:r>
          </a:p>
        </p:txBody>
      </p:sp>
      <p:sp>
        <p:nvSpPr>
          <p:cNvPr id="2" name="TextBox 1">
            <a:extLst>
              <a:ext uri="{FF2B5EF4-FFF2-40B4-BE49-F238E27FC236}">
                <a16:creationId xmlns:a16="http://schemas.microsoft.com/office/drawing/2014/main" id="{C22F392C-FDDE-96EF-DD7F-EC8EC1960E5C}"/>
              </a:ext>
            </a:extLst>
          </p:cNvPr>
          <p:cNvSpPr txBox="1"/>
          <p:nvPr/>
        </p:nvSpPr>
        <p:spPr>
          <a:xfrm>
            <a:off x="4920791" y="3037226"/>
            <a:ext cx="5137608" cy="1323439"/>
          </a:xfrm>
          <a:prstGeom prst="rect">
            <a:avLst/>
          </a:prstGeom>
          <a:noFill/>
        </p:spPr>
        <p:txBody>
          <a:bodyPr wrap="square">
            <a:spAutoFit/>
          </a:bodyPr>
          <a:lstStyle/>
          <a:p>
            <a:r>
              <a:rPr lang="en-US" sz="2000" b="1">
                <a:solidFill>
                  <a:srgbClr val="FFFF00"/>
                </a:solidFill>
              </a:rPr>
              <a:t>Inline Elements: </a:t>
            </a:r>
            <a:r>
              <a:rPr lang="en-US" sz="2000"/>
              <a:t>An element occupies only as much space as it actually needs based on its content, We cannot adjust its width and height</a:t>
            </a:r>
            <a:r>
              <a:rPr lang="ka-GE" sz="2000"/>
              <a:t> </a:t>
            </a:r>
            <a:r>
              <a:rPr lang="en-US" sz="2000"/>
              <a:t>and it can contain only other inline elements</a:t>
            </a:r>
            <a:endParaRPr lang="en-US" sz="2000">
              <a:solidFill>
                <a:srgbClr val="FFFF00"/>
              </a:solidFill>
            </a:endParaRPr>
          </a:p>
        </p:txBody>
      </p:sp>
    </p:spTree>
    <p:extLst>
      <p:ext uri="{BB962C8B-B14F-4D97-AF65-F5344CB8AC3E}">
        <p14:creationId xmlns:p14="http://schemas.microsoft.com/office/powerpoint/2010/main" val="245622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D862C-3EE2-A473-B8DE-A382276CAC4D}"/>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5B11088-BC2A-DB48-3199-63D689B83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646" y="1753387"/>
            <a:ext cx="6825250" cy="4825934"/>
          </a:xfrm>
          <a:prstGeom prst="rect">
            <a:avLst/>
          </a:prstGeom>
        </p:spPr>
      </p:pic>
      <p:sp>
        <p:nvSpPr>
          <p:cNvPr id="2" name="Rectangle: Rounded Corners 1">
            <a:extLst>
              <a:ext uri="{FF2B5EF4-FFF2-40B4-BE49-F238E27FC236}">
                <a16:creationId xmlns:a16="http://schemas.microsoft.com/office/drawing/2014/main" id="{5322B0D4-F333-D1FA-9994-BCEF0FDBA306}"/>
              </a:ext>
            </a:extLst>
          </p:cNvPr>
          <p:cNvSpPr/>
          <p:nvPr/>
        </p:nvSpPr>
        <p:spPr>
          <a:xfrm>
            <a:off x="2799761" y="2686639"/>
            <a:ext cx="6089715" cy="301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BLOCK</a:t>
            </a:r>
          </a:p>
        </p:txBody>
      </p:sp>
      <p:sp>
        <p:nvSpPr>
          <p:cNvPr id="3" name="Rectangle: Rounded Corners 2">
            <a:extLst>
              <a:ext uri="{FF2B5EF4-FFF2-40B4-BE49-F238E27FC236}">
                <a16:creationId xmlns:a16="http://schemas.microsoft.com/office/drawing/2014/main" id="{092C15FD-66A0-53E2-71D7-FD8CD372A060}"/>
              </a:ext>
            </a:extLst>
          </p:cNvPr>
          <p:cNvSpPr/>
          <p:nvPr/>
        </p:nvSpPr>
        <p:spPr>
          <a:xfrm>
            <a:off x="2799760" y="3142268"/>
            <a:ext cx="6089715" cy="16276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E86CCD3-D432-4880-D474-71EA70C685C4}"/>
              </a:ext>
            </a:extLst>
          </p:cNvPr>
          <p:cNvSpPr/>
          <p:nvPr/>
        </p:nvSpPr>
        <p:spPr>
          <a:xfrm>
            <a:off x="2997724" y="3318235"/>
            <a:ext cx="5740923" cy="30165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solidFill>
                  <a:schemeClr val="bg1"/>
                </a:solidFill>
              </a:rPr>
              <a:t>BLOCK</a:t>
            </a:r>
          </a:p>
        </p:txBody>
      </p:sp>
      <p:sp>
        <p:nvSpPr>
          <p:cNvPr id="6" name="Rectangle: Rounded Corners 5">
            <a:extLst>
              <a:ext uri="{FF2B5EF4-FFF2-40B4-BE49-F238E27FC236}">
                <a16:creationId xmlns:a16="http://schemas.microsoft.com/office/drawing/2014/main" id="{73B2E64A-82EF-43A0-DD7F-FF6459F85085}"/>
              </a:ext>
            </a:extLst>
          </p:cNvPr>
          <p:cNvSpPr/>
          <p:nvPr/>
        </p:nvSpPr>
        <p:spPr>
          <a:xfrm>
            <a:off x="2997724" y="3810000"/>
            <a:ext cx="5740923" cy="3016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BLOCK</a:t>
            </a:r>
          </a:p>
        </p:txBody>
      </p:sp>
      <p:sp>
        <p:nvSpPr>
          <p:cNvPr id="7" name="Rectangle: Rounded Corners 6">
            <a:extLst>
              <a:ext uri="{FF2B5EF4-FFF2-40B4-BE49-F238E27FC236}">
                <a16:creationId xmlns:a16="http://schemas.microsoft.com/office/drawing/2014/main" id="{EFBC489B-33DA-F033-1A53-2CE8A8BA2289}"/>
              </a:ext>
            </a:extLst>
          </p:cNvPr>
          <p:cNvSpPr/>
          <p:nvPr/>
        </p:nvSpPr>
        <p:spPr>
          <a:xfrm>
            <a:off x="2997724" y="4265629"/>
            <a:ext cx="1847654" cy="30165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INLINE</a:t>
            </a:r>
          </a:p>
        </p:txBody>
      </p:sp>
      <p:sp>
        <p:nvSpPr>
          <p:cNvPr id="8" name="Rectangle: Rounded Corners 7">
            <a:extLst>
              <a:ext uri="{FF2B5EF4-FFF2-40B4-BE49-F238E27FC236}">
                <a16:creationId xmlns:a16="http://schemas.microsoft.com/office/drawing/2014/main" id="{6DD2B4B0-A33C-0F62-3524-ADB8D2B45837}"/>
              </a:ext>
            </a:extLst>
          </p:cNvPr>
          <p:cNvSpPr/>
          <p:nvPr/>
        </p:nvSpPr>
        <p:spPr>
          <a:xfrm>
            <a:off x="2884602" y="5081047"/>
            <a:ext cx="1762812" cy="367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INLINE</a:t>
            </a:r>
          </a:p>
        </p:txBody>
      </p:sp>
      <p:sp>
        <p:nvSpPr>
          <p:cNvPr id="11" name="Rectangle: Rounded Corners 10">
            <a:extLst>
              <a:ext uri="{FF2B5EF4-FFF2-40B4-BE49-F238E27FC236}">
                <a16:creationId xmlns:a16="http://schemas.microsoft.com/office/drawing/2014/main" id="{C684B4E7-644A-2D14-D44E-FE07F5288E95}"/>
              </a:ext>
            </a:extLst>
          </p:cNvPr>
          <p:cNvSpPr/>
          <p:nvPr/>
        </p:nvSpPr>
        <p:spPr>
          <a:xfrm>
            <a:off x="4845378" y="5081047"/>
            <a:ext cx="1762812" cy="367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INLINE</a:t>
            </a:r>
          </a:p>
        </p:txBody>
      </p:sp>
      <p:sp>
        <p:nvSpPr>
          <p:cNvPr id="13" name="Rectangle: Rounded Corners 12">
            <a:extLst>
              <a:ext uri="{FF2B5EF4-FFF2-40B4-BE49-F238E27FC236}">
                <a16:creationId xmlns:a16="http://schemas.microsoft.com/office/drawing/2014/main" id="{BEA5464F-E66E-28FE-7779-E920AC737B57}"/>
              </a:ext>
            </a:extLst>
          </p:cNvPr>
          <p:cNvSpPr/>
          <p:nvPr/>
        </p:nvSpPr>
        <p:spPr>
          <a:xfrm>
            <a:off x="2884601" y="5646361"/>
            <a:ext cx="2545237" cy="367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6FCEB72-75D0-BF8E-DD2A-0BE614D0CADF}"/>
              </a:ext>
            </a:extLst>
          </p:cNvPr>
          <p:cNvSpPr/>
          <p:nvPr/>
        </p:nvSpPr>
        <p:spPr>
          <a:xfrm>
            <a:off x="2997724" y="5713134"/>
            <a:ext cx="1018095" cy="226243"/>
          </a:xfrm>
          <a:prstGeom prst="round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INLINE</a:t>
            </a:r>
          </a:p>
        </p:txBody>
      </p:sp>
      <p:sp>
        <p:nvSpPr>
          <p:cNvPr id="16" name="Rectangle: Rounded Corners 15">
            <a:extLst>
              <a:ext uri="{FF2B5EF4-FFF2-40B4-BE49-F238E27FC236}">
                <a16:creationId xmlns:a16="http://schemas.microsoft.com/office/drawing/2014/main" id="{7E01E555-AA86-B6F4-B20D-8B214C62B1AB}"/>
              </a:ext>
            </a:extLst>
          </p:cNvPr>
          <p:cNvSpPr/>
          <p:nvPr/>
        </p:nvSpPr>
        <p:spPr>
          <a:xfrm>
            <a:off x="4166647" y="5713134"/>
            <a:ext cx="1112363" cy="22624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solidFill>
                  <a:schemeClr val="bg1"/>
                </a:solidFill>
              </a:rPr>
              <a:t>INLINE</a:t>
            </a:r>
          </a:p>
        </p:txBody>
      </p:sp>
    </p:spTree>
    <p:extLst>
      <p:ext uri="{BB962C8B-B14F-4D97-AF65-F5344CB8AC3E}">
        <p14:creationId xmlns:p14="http://schemas.microsoft.com/office/powerpoint/2010/main" val="2545024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CFFB-B756-C2DB-7DF4-79C5FAD916B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463A35-D426-5B6F-529F-39FEC3474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77E9CFA3-D39A-A9EF-B9A5-942BC3BC5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6CC8F407-3BBA-8C10-259E-7862B368A7AF}"/>
              </a:ext>
            </a:extLst>
          </p:cNvPr>
          <p:cNvSpPr txBox="1"/>
          <p:nvPr/>
        </p:nvSpPr>
        <p:spPr>
          <a:xfrm>
            <a:off x="4751107" y="1099452"/>
            <a:ext cx="2328421" cy="3477875"/>
          </a:xfrm>
          <a:prstGeom prst="rect">
            <a:avLst/>
          </a:prstGeom>
          <a:noFill/>
        </p:spPr>
        <p:txBody>
          <a:bodyPr wrap="square">
            <a:spAutoFit/>
          </a:bodyPr>
          <a:lstStyle/>
          <a:p>
            <a:r>
              <a:rPr lang="en-US" sz="2000">
                <a:solidFill>
                  <a:srgbClr val="FFFF00"/>
                </a:solidFill>
              </a:rPr>
              <a:t>&lt;h</a:t>
            </a:r>
            <a:r>
              <a:rPr lang="en-US" sz="2000">
                <a:solidFill>
                  <a:srgbClr val="FFFF00"/>
                </a:solidFill>
                <a:latin typeface="Sylfaen" panose="010A0502050306030303" pitchFamily="18" charset="0"/>
              </a:rPr>
              <a:t>1</a:t>
            </a:r>
            <a:r>
              <a:rPr lang="en-US" sz="2000">
                <a:solidFill>
                  <a:srgbClr val="FFFF00"/>
                </a:solidFill>
              </a:rPr>
              <a:t>&gt;-&lt;h6&gt;</a:t>
            </a:r>
            <a:endParaRPr lang="ka-GE" sz="2000">
              <a:solidFill>
                <a:srgbClr val="FFFF00"/>
              </a:solidFill>
            </a:endParaRPr>
          </a:p>
          <a:p>
            <a:endParaRPr lang="ka-GE" sz="2000">
              <a:solidFill>
                <a:srgbClr val="FFFF00"/>
              </a:solidFill>
            </a:endParaRPr>
          </a:p>
          <a:p>
            <a:r>
              <a:rPr lang="ka-GE" sz="2000">
                <a:solidFill>
                  <a:srgbClr val="FFFF00"/>
                </a:solidFill>
              </a:rPr>
              <a:t>&lt;</a:t>
            </a:r>
            <a:r>
              <a:rPr lang="en-US" sz="2000">
                <a:solidFill>
                  <a:srgbClr val="FFFF00"/>
                </a:solidFill>
              </a:rPr>
              <a:t>p&gt;</a:t>
            </a:r>
          </a:p>
          <a:p>
            <a:endParaRPr lang="en-US" sz="2000">
              <a:solidFill>
                <a:srgbClr val="FFFF00"/>
              </a:solidFill>
            </a:endParaRPr>
          </a:p>
          <a:p>
            <a:r>
              <a:rPr lang="en-US" sz="2000">
                <a:solidFill>
                  <a:srgbClr val="FFFF00"/>
                </a:solidFill>
              </a:rPr>
              <a:t>&lt;ul&gt; / &lt;ol&gt; / &lt;dl&gt;</a:t>
            </a:r>
          </a:p>
          <a:p>
            <a:endParaRPr lang="en-US" sz="2000">
              <a:solidFill>
                <a:srgbClr val="FFFF00"/>
              </a:solidFill>
            </a:endParaRPr>
          </a:p>
          <a:p>
            <a:r>
              <a:rPr lang="en-US" sz="2000">
                <a:solidFill>
                  <a:srgbClr val="FFFF00"/>
                </a:solidFill>
              </a:rPr>
              <a:t>&lt;div&gt;</a:t>
            </a:r>
          </a:p>
          <a:p>
            <a:endParaRPr lang="en-US" sz="2000">
              <a:solidFill>
                <a:srgbClr val="FFFF00"/>
              </a:solidFill>
            </a:endParaRPr>
          </a:p>
          <a:p>
            <a:r>
              <a:rPr lang="en-US" sz="2000">
                <a:solidFill>
                  <a:srgbClr val="FFFF00"/>
                </a:solidFill>
              </a:rPr>
              <a:t>&lt;span&gt;</a:t>
            </a:r>
          </a:p>
          <a:p>
            <a:endParaRPr lang="en-US" sz="2000">
              <a:solidFill>
                <a:srgbClr val="FFFF00"/>
              </a:solidFill>
            </a:endParaRPr>
          </a:p>
          <a:p>
            <a:r>
              <a:rPr lang="en-US" sz="2000">
                <a:solidFill>
                  <a:srgbClr val="FFFF00"/>
                </a:solidFill>
              </a:rPr>
              <a:t>HTML formatting</a:t>
            </a:r>
          </a:p>
        </p:txBody>
      </p:sp>
      <p:sp>
        <p:nvSpPr>
          <p:cNvPr id="7" name="TextBox 6">
            <a:extLst>
              <a:ext uri="{FF2B5EF4-FFF2-40B4-BE49-F238E27FC236}">
                <a16:creationId xmlns:a16="http://schemas.microsoft.com/office/drawing/2014/main" id="{4060E810-095A-098C-2813-269F5F67C6B4}"/>
              </a:ext>
            </a:extLst>
          </p:cNvPr>
          <p:cNvSpPr txBox="1"/>
          <p:nvPr/>
        </p:nvSpPr>
        <p:spPr>
          <a:xfrm>
            <a:off x="8107052" y="1099451"/>
            <a:ext cx="1600495" cy="3477875"/>
          </a:xfrm>
          <a:prstGeom prst="rect">
            <a:avLst/>
          </a:prstGeom>
          <a:noFill/>
        </p:spPr>
        <p:txBody>
          <a:bodyPr wrap="square">
            <a:spAutoFit/>
          </a:bodyPr>
          <a:lstStyle/>
          <a:p>
            <a:r>
              <a:rPr lang="en-US" sz="2000"/>
              <a:t>Block</a:t>
            </a:r>
          </a:p>
          <a:p>
            <a:endParaRPr lang="en-US" sz="2000"/>
          </a:p>
          <a:p>
            <a:r>
              <a:rPr lang="en-US" sz="2000"/>
              <a:t>Block</a:t>
            </a:r>
          </a:p>
          <a:p>
            <a:endParaRPr lang="en-US" sz="2000"/>
          </a:p>
          <a:p>
            <a:r>
              <a:rPr lang="en-US" sz="2000"/>
              <a:t>Block</a:t>
            </a:r>
          </a:p>
          <a:p>
            <a:endParaRPr lang="en-US" sz="2000"/>
          </a:p>
          <a:p>
            <a:r>
              <a:rPr lang="en-US" sz="2000"/>
              <a:t>Block</a:t>
            </a:r>
          </a:p>
          <a:p>
            <a:endParaRPr lang="en-US" sz="2000"/>
          </a:p>
          <a:p>
            <a:r>
              <a:rPr lang="en-US" sz="2000"/>
              <a:t>Inline</a:t>
            </a:r>
          </a:p>
          <a:p>
            <a:endParaRPr lang="en-US" sz="2000"/>
          </a:p>
          <a:p>
            <a:r>
              <a:rPr lang="en-US" sz="2000"/>
              <a:t>inline</a:t>
            </a:r>
          </a:p>
        </p:txBody>
      </p:sp>
      <p:cxnSp>
        <p:nvCxnSpPr>
          <p:cNvPr id="10" name="Straight Arrow Connector 9">
            <a:extLst>
              <a:ext uri="{FF2B5EF4-FFF2-40B4-BE49-F238E27FC236}">
                <a16:creationId xmlns:a16="http://schemas.microsoft.com/office/drawing/2014/main" id="{B5F135F8-B97A-9F54-FF66-A6CE8A8021DF}"/>
              </a:ext>
            </a:extLst>
          </p:cNvPr>
          <p:cNvCxnSpPr/>
          <p:nvPr/>
        </p:nvCxnSpPr>
        <p:spPr>
          <a:xfrm>
            <a:off x="6985261" y="1291473"/>
            <a:ext cx="791850" cy="0"/>
          </a:xfrm>
          <a:prstGeom prst="straightConnector1">
            <a:avLst/>
          </a:prstGeom>
          <a:ln>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3535C267-04DB-C590-3A29-AA4C95E06E65}"/>
              </a:ext>
            </a:extLst>
          </p:cNvPr>
          <p:cNvCxnSpPr/>
          <p:nvPr/>
        </p:nvCxnSpPr>
        <p:spPr>
          <a:xfrm>
            <a:off x="6985261" y="1924640"/>
            <a:ext cx="791850" cy="0"/>
          </a:xfrm>
          <a:prstGeom prst="straightConnector1">
            <a:avLst/>
          </a:prstGeom>
          <a:ln>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10C940EE-C72B-4E11-A319-DC39162A7DDA}"/>
              </a:ext>
            </a:extLst>
          </p:cNvPr>
          <p:cNvCxnSpPr/>
          <p:nvPr/>
        </p:nvCxnSpPr>
        <p:spPr>
          <a:xfrm>
            <a:off x="6985261" y="3104562"/>
            <a:ext cx="791850" cy="0"/>
          </a:xfrm>
          <a:prstGeom prst="straightConnector1">
            <a:avLst/>
          </a:prstGeom>
          <a:ln>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90CEDF52-A4B0-03A6-B117-16EAE32F4C40}"/>
              </a:ext>
            </a:extLst>
          </p:cNvPr>
          <p:cNvCxnSpPr/>
          <p:nvPr/>
        </p:nvCxnSpPr>
        <p:spPr>
          <a:xfrm>
            <a:off x="6985261" y="3709449"/>
            <a:ext cx="791850" cy="0"/>
          </a:xfrm>
          <a:prstGeom prst="straightConnector1">
            <a:avLst/>
          </a:prstGeom>
          <a:ln>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C6A0D59D-1DDC-A9E2-FA47-03EF432BF821}"/>
              </a:ext>
            </a:extLst>
          </p:cNvPr>
          <p:cNvCxnSpPr/>
          <p:nvPr/>
        </p:nvCxnSpPr>
        <p:spPr>
          <a:xfrm>
            <a:off x="6985261" y="2520100"/>
            <a:ext cx="791850" cy="0"/>
          </a:xfrm>
          <a:prstGeom prst="straightConnector1">
            <a:avLst/>
          </a:prstGeom>
          <a:ln>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5DC8C38B-47D4-5332-9CEB-D409AF94B1E8}"/>
              </a:ext>
            </a:extLst>
          </p:cNvPr>
          <p:cNvCxnSpPr/>
          <p:nvPr/>
        </p:nvCxnSpPr>
        <p:spPr>
          <a:xfrm>
            <a:off x="6985261" y="4399177"/>
            <a:ext cx="791850" cy="0"/>
          </a:xfrm>
          <a:prstGeom prst="straightConnector1">
            <a:avLst/>
          </a:prstGeom>
          <a:ln>
            <a:solidFill>
              <a:schemeClr val="tx1"/>
            </a:solidFill>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60948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8097-23FC-5E62-065D-4525497D612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716B796-298F-0BFA-2B4A-E136E7DF9E5B}"/>
              </a:ext>
            </a:extLst>
          </p:cNvPr>
          <p:cNvPicPr>
            <a:picLocks noChangeAspect="1"/>
          </p:cNvPicPr>
          <p:nvPr/>
        </p:nvPicPr>
        <p:blipFill>
          <a:blip r:embed="rId2"/>
          <a:stretch>
            <a:fillRect/>
          </a:stretch>
        </p:blipFill>
        <p:spPr>
          <a:xfrm>
            <a:off x="3499054" y="56679"/>
            <a:ext cx="4848902" cy="6744641"/>
          </a:xfrm>
          <a:prstGeom prst="rect">
            <a:avLst/>
          </a:prstGeom>
        </p:spPr>
      </p:pic>
      <p:sp>
        <p:nvSpPr>
          <p:cNvPr id="5" name="TextBox 4">
            <a:extLst>
              <a:ext uri="{FF2B5EF4-FFF2-40B4-BE49-F238E27FC236}">
                <a16:creationId xmlns:a16="http://schemas.microsoft.com/office/drawing/2014/main" id="{B2F7B3DC-D48B-4309-58D3-31F35686DBA0}"/>
              </a:ext>
            </a:extLst>
          </p:cNvPr>
          <p:cNvSpPr txBox="1"/>
          <p:nvPr/>
        </p:nvSpPr>
        <p:spPr>
          <a:xfrm>
            <a:off x="5678407" y="169683"/>
            <a:ext cx="873221"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1</a:t>
            </a:r>
            <a:r>
              <a:rPr lang="en-US">
                <a:solidFill>
                  <a:srgbClr val="FF0000"/>
                </a:solidFill>
              </a:rPr>
              <a:t>&gt;</a:t>
            </a:r>
          </a:p>
        </p:txBody>
      </p:sp>
      <p:sp>
        <p:nvSpPr>
          <p:cNvPr id="6" name="TextBox 5">
            <a:extLst>
              <a:ext uri="{FF2B5EF4-FFF2-40B4-BE49-F238E27FC236}">
                <a16:creationId xmlns:a16="http://schemas.microsoft.com/office/drawing/2014/main" id="{BA5B2511-CC8A-43ED-42C8-BDF224B7C7A2}"/>
              </a:ext>
            </a:extLst>
          </p:cNvPr>
          <p:cNvSpPr txBox="1"/>
          <p:nvPr/>
        </p:nvSpPr>
        <p:spPr>
          <a:xfrm>
            <a:off x="5188214" y="467353"/>
            <a:ext cx="980388"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2</a:t>
            </a:r>
            <a:r>
              <a:rPr lang="en-US">
                <a:solidFill>
                  <a:srgbClr val="FF0000"/>
                </a:solidFill>
              </a:rPr>
              <a:t>&gt;</a:t>
            </a:r>
          </a:p>
        </p:txBody>
      </p:sp>
      <p:sp>
        <p:nvSpPr>
          <p:cNvPr id="9" name="TextBox 8">
            <a:extLst>
              <a:ext uri="{FF2B5EF4-FFF2-40B4-BE49-F238E27FC236}">
                <a16:creationId xmlns:a16="http://schemas.microsoft.com/office/drawing/2014/main" id="{EFB85F54-EF5B-9054-1377-258DF378D1D5}"/>
              </a:ext>
            </a:extLst>
          </p:cNvPr>
          <p:cNvSpPr txBox="1"/>
          <p:nvPr/>
        </p:nvSpPr>
        <p:spPr>
          <a:xfrm>
            <a:off x="7848334" y="1356728"/>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&lt;p&gt;</a:t>
            </a:r>
          </a:p>
        </p:txBody>
      </p:sp>
      <p:sp>
        <p:nvSpPr>
          <p:cNvPr id="10" name="TextBox 9">
            <a:extLst>
              <a:ext uri="{FF2B5EF4-FFF2-40B4-BE49-F238E27FC236}">
                <a16:creationId xmlns:a16="http://schemas.microsoft.com/office/drawing/2014/main" id="{4E7C89A2-D07B-CE73-5821-225900ABA133}"/>
              </a:ext>
            </a:extLst>
          </p:cNvPr>
          <p:cNvSpPr txBox="1"/>
          <p:nvPr/>
        </p:nvSpPr>
        <p:spPr>
          <a:xfrm>
            <a:off x="4369653" y="878027"/>
            <a:ext cx="980388"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3</a:t>
            </a:r>
            <a:r>
              <a:rPr lang="en-US">
                <a:solidFill>
                  <a:srgbClr val="FF0000"/>
                </a:solidFill>
              </a:rPr>
              <a:t>&gt;</a:t>
            </a:r>
          </a:p>
        </p:txBody>
      </p:sp>
      <p:sp>
        <p:nvSpPr>
          <p:cNvPr id="11" name="TextBox 10">
            <a:extLst>
              <a:ext uri="{FF2B5EF4-FFF2-40B4-BE49-F238E27FC236}">
                <a16:creationId xmlns:a16="http://schemas.microsoft.com/office/drawing/2014/main" id="{36E79C02-EF65-3361-7D5A-41E2C59F9085}"/>
              </a:ext>
            </a:extLst>
          </p:cNvPr>
          <p:cNvSpPr txBox="1"/>
          <p:nvPr/>
        </p:nvSpPr>
        <p:spPr>
          <a:xfrm>
            <a:off x="4859847" y="1541394"/>
            <a:ext cx="980388"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3</a:t>
            </a:r>
            <a:r>
              <a:rPr lang="en-US">
                <a:solidFill>
                  <a:srgbClr val="FF0000"/>
                </a:solidFill>
              </a:rPr>
              <a:t>&gt;</a:t>
            </a:r>
          </a:p>
        </p:txBody>
      </p:sp>
      <p:sp>
        <p:nvSpPr>
          <p:cNvPr id="14" name="TextBox 13">
            <a:extLst>
              <a:ext uri="{FF2B5EF4-FFF2-40B4-BE49-F238E27FC236}">
                <a16:creationId xmlns:a16="http://schemas.microsoft.com/office/drawing/2014/main" id="{016FAE84-C2A1-0FC4-12FB-A9A5E8A0C1CB}"/>
              </a:ext>
            </a:extLst>
          </p:cNvPr>
          <p:cNvSpPr txBox="1"/>
          <p:nvPr/>
        </p:nvSpPr>
        <p:spPr>
          <a:xfrm>
            <a:off x="7016489" y="1541394"/>
            <a:ext cx="980388"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3</a:t>
            </a:r>
            <a:r>
              <a:rPr lang="en-US">
                <a:solidFill>
                  <a:srgbClr val="FF0000"/>
                </a:solidFill>
              </a:rPr>
              <a:t>&gt;</a:t>
            </a:r>
          </a:p>
        </p:txBody>
      </p:sp>
      <p:sp>
        <p:nvSpPr>
          <p:cNvPr id="15" name="TextBox 14">
            <a:extLst>
              <a:ext uri="{FF2B5EF4-FFF2-40B4-BE49-F238E27FC236}">
                <a16:creationId xmlns:a16="http://schemas.microsoft.com/office/drawing/2014/main" id="{E117FB53-801D-C720-074A-4B8C12221EDB}"/>
              </a:ext>
            </a:extLst>
          </p:cNvPr>
          <p:cNvSpPr txBox="1"/>
          <p:nvPr/>
        </p:nvSpPr>
        <p:spPr>
          <a:xfrm>
            <a:off x="5371841" y="2344244"/>
            <a:ext cx="980388"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4</a:t>
            </a:r>
            <a:r>
              <a:rPr lang="en-US">
                <a:solidFill>
                  <a:srgbClr val="FF0000"/>
                </a:solidFill>
              </a:rPr>
              <a:t>&gt;</a:t>
            </a:r>
          </a:p>
        </p:txBody>
      </p:sp>
      <p:sp>
        <p:nvSpPr>
          <p:cNvPr id="16" name="TextBox 15">
            <a:extLst>
              <a:ext uri="{FF2B5EF4-FFF2-40B4-BE49-F238E27FC236}">
                <a16:creationId xmlns:a16="http://schemas.microsoft.com/office/drawing/2014/main" id="{59A77F1D-7CCD-8C41-C3BD-455FFE635F89}"/>
              </a:ext>
            </a:extLst>
          </p:cNvPr>
          <p:cNvSpPr txBox="1"/>
          <p:nvPr/>
        </p:nvSpPr>
        <p:spPr>
          <a:xfrm>
            <a:off x="5309325" y="3147094"/>
            <a:ext cx="980388" cy="369332"/>
          </a:xfrm>
          <a:prstGeom prst="rect">
            <a:avLst/>
          </a:prstGeom>
          <a:noFill/>
        </p:spPr>
        <p:txBody>
          <a:bodyPr wrap="square" rtlCol="0">
            <a:spAutoFit/>
          </a:bodyPr>
          <a:lstStyle/>
          <a:p>
            <a:r>
              <a:rPr lang="en-US">
                <a:solidFill>
                  <a:srgbClr val="FF0000"/>
                </a:solidFill>
              </a:rPr>
              <a:t>&lt;h</a:t>
            </a:r>
            <a:r>
              <a:rPr lang="en-US">
                <a:solidFill>
                  <a:srgbClr val="FF0000"/>
                </a:solidFill>
                <a:latin typeface="Sylfaen" panose="010A0502050306030303" pitchFamily="18" charset="0"/>
              </a:rPr>
              <a:t>4</a:t>
            </a:r>
            <a:r>
              <a:rPr lang="en-US">
                <a:solidFill>
                  <a:srgbClr val="FF0000"/>
                </a:solidFill>
              </a:rPr>
              <a:t>&gt;</a:t>
            </a:r>
          </a:p>
        </p:txBody>
      </p:sp>
      <p:sp>
        <p:nvSpPr>
          <p:cNvPr id="17" name="TextBox 16">
            <a:extLst>
              <a:ext uri="{FF2B5EF4-FFF2-40B4-BE49-F238E27FC236}">
                <a16:creationId xmlns:a16="http://schemas.microsoft.com/office/drawing/2014/main" id="{39050272-6755-8F85-833C-79ED199C9071}"/>
              </a:ext>
            </a:extLst>
          </p:cNvPr>
          <p:cNvSpPr txBox="1"/>
          <p:nvPr/>
        </p:nvSpPr>
        <p:spPr>
          <a:xfrm>
            <a:off x="7845095" y="1910726"/>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&lt;p&gt;</a:t>
            </a:r>
          </a:p>
        </p:txBody>
      </p:sp>
      <p:sp>
        <p:nvSpPr>
          <p:cNvPr id="18" name="TextBox 17">
            <a:extLst>
              <a:ext uri="{FF2B5EF4-FFF2-40B4-BE49-F238E27FC236}">
                <a16:creationId xmlns:a16="http://schemas.microsoft.com/office/drawing/2014/main" id="{CA7455DE-9789-84C3-6A09-0BCD1511847E}"/>
              </a:ext>
            </a:extLst>
          </p:cNvPr>
          <p:cNvSpPr txBox="1"/>
          <p:nvPr/>
        </p:nvSpPr>
        <p:spPr>
          <a:xfrm>
            <a:off x="6602325" y="1808602"/>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&lt;p&gt;</a:t>
            </a:r>
          </a:p>
        </p:txBody>
      </p:sp>
      <p:sp>
        <p:nvSpPr>
          <p:cNvPr id="20" name="TextBox 19">
            <a:extLst>
              <a:ext uri="{FF2B5EF4-FFF2-40B4-BE49-F238E27FC236}">
                <a16:creationId xmlns:a16="http://schemas.microsoft.com/office/drawing/2014/main" id="{02A1D624-8C5E-2CE7-59B7-BF51EEAF5520}"/>
              </a:ext>
            </a:extLst>
          </p:cNvPr>
          <p:cNvSpPr txBox="1"/>
          <p:nvPr/>
        </p:nvSpPr>
        <p:spPr>
          <a:xfrm>
            <a:off x="5534713" y="1851252"/>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&lt;p&gt;</a:t>
            </a:r>
          </a:p>
        </p:txBody>
      </p:sp>
      <p:sp>
        <p:nvSpPr>
          <p:cNvPr id="21" name="TextBox 20">
            <a:extLst>
              <a:ext uri="{FF2B5EF4-FFF2-40B4-BE49-F238E27FC236}">
                <a16:creationId xmlns:a16="http://schemas.microsoft.com/office/drawing/2014/main" id="{9D838995-D005-B89E-C646-2CB983880AC4}"/>
              </a:ext>
            </a:extLst>
          </p:cNvPr>
          <p:cNvSpPr txBox="1"/>
          <p:nvPr/>
        </p:nvSpPr>
        <p:spPr>
          <a:xfrm>
            <a:off x="4377504" y="1884041"/>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&lt;p&gt;</a:t>
            </a:r>
          </a:p>
        </p:txBody>
      </p:sp>
      <p:sp>
        <p:nvSpPr>
          <p:cNvPr id="22" name="TextBox 21">
            <a:extLst>
              <a:ext uri="{FF2B5EF4-FFF2-40B4-BE49-F238E27FC236}">
                <a16:creationId xmlns:a16="http://schemas.microsoft.com/office/drawing/2014/main" id="{4299DABB-35C5-3456-65FF-05F32523F28A}"/>
              </a:ext>
            </a:extLst>
          </p:cNvPr>
          <p:cNvSpPr txBox="1"/>
          <p:nvPr/>
        </p:nvSpPr>
        <p:spPr>
          <a:xfrm>
            <a:off x="7525433" y="2649390"/>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&lt;ul&gt;</a:t>
            </a:r>
          </a:p>
        </p:txBody>
      </p:sp>
      <p:sp>
        <p:nvSpPr>
          <p:cNvPr id="23" name="TextBox 22">
            <a:extLst>
              <a:ext uri="{FF2B5EF4-FFF2-40B4-BE49-F238E27FC236}">
                <a16:creationId xmlns:a16="http://schemas.microsoft.com/office/drawing/2014/main" id="{4E81C162-1784-97A4-1936-86E17F4F5160}"/>
              </a:ext>
            </a:extLst>
          </p:cNvPr>
          <p:cNvSpPr txBox="1"/>
          <p:nvPr/>
        </p:nvSpPr>
        <p:spPr>
          <a:xfrm>
            <a:off x="7525433" y="3587620"/>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&lt;ul&gt;</a:t>
            </a:r>
          </a:p>
        </p:txBody>
      </p:sp>
      <p:sp>
        <p:nvSpPr>
          <p:cNvPr id="24" name="TextBox 23">
            <a:extLst>
              <a:ext uri="{FF2B5EF4-FFF2-40B4-BE49-F238E27FC236}">
                <a16:creationId xmlns:a16="http://schemas.microsoft.com/office/drawing/2014/main" id="{A328BCE3-A4DD-E946-DE7A-D8B7F444561D}"/>
              </a:ext>
            </a:extLst>
          </p:cNvPr>
          <p:cNvSpPr txBox="1"/>
          <p:nvPr/>
        </p:nvSpPr>
        <p:spPr>
          <a:xfrm>
            <a:off x="7404402" y="4525850"/>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&lt;ul&gt;</a:t>
            </a:r>
          </a:p>
        </p:txBody>
      </p:sp>
      <p:sp>
        <p:nvSpPr>
          <p:cNvPr id="25" name="TextBox 24">
            <a:extLst>
              <a:ext uri="{FF2B5EF4-FFF2-40B4-BE49-F238E27FC236}">
                <a16:creationId xmlns:a16="http://schemas.microsoft.com/office/drawing/2014/main" id="{15F0C763-6AB3-DE64-7D26-A7CF9231B848}"/>
              </a:ext>
            </a:extLst>
          </p:cNvPr>
          <p:cNvSpPr txBox="1"/>
          <p:nvPr/>
        </p:nvSpPr>
        <p:spPr>
          <a:xfrm>
            <a:off x="7555457" y="6032978"/>
            <a:ext cx="654643" cy="369332"/>
          </a:xfrm>
          <a:prstGeom prst="rect">
            <a:avLst/>
          </a:prstGeom>
          <a:noFill/>
        </p:spPr>
        <p:txBody>
          <a:bodyPr wrap="square" rtlCol="0">
            <a:spAutoFit/>
          </a:bodyPr>
          <a:lstStyle/>
          <a:p>
            <a:r>
              <a:rPr lang="en-US">
                <a:solidFill>
                  <a:srgbClr val="FF0000"/>
                </a:solidFill>
                <a:latin typeface="Sylfaen" panose="010A0502050306030303" pitchFamily="18" charset="0"/>
              </a:rPr>
              <a:t>&lt;ul&gt;</a:t>
            </a:r>
          </a:p>
        </p:txBody>
      </p:sp>
      <p:sp>
        <p:nvSpPr>
          <p:cNvPr id="26" name="TextBox 25">
            <a:extLst>
              <a:ext uri="{FF2B5EF4-FFF2-40B4-BE49-F238E27FC236}">
                <a16:creationId xmlns:a16="http://schemas.microsoft.com/office/drawing/2014/main" id="{0467F340-E8F5-F67E-7688-5ADB651DD3AC}"/>
              </a:ext>
            </a:extLst>
          </p:cNvPr>
          <p:cNvSpPr txBox="1"/>
          <p:nvPr/>
        </p:nvSpPr>
        <p:spPr>
          <a:xfrm>
            <a:off x="5923505" y="6390647"/>
            <a:ext cx="2073372" cy="369332"/>
          </a:xfrm>
          <a:prstGeom prst="rect">
            <a:avLst/>
          </a:prstGeom>
          <a:noFill/>
        </p:spPr>
        <p:txBody>
          <a:bodyPr wrap="square" rtlCol="0">
            <a:spAutoFit/>
          </a:bodyPr>
          <a:lstStyle/>
          <a:p>
            <a:r>
              <a:rPr lang="en-US">
                <a:solidFill>
                  <a:srgbClr val="FF0000"/>
                </a:solidFill>
                <a:latin typeface="Sylfaen" panose="010A0502050306030303" pitchFamily="18" charset="0"/>
              </a:rPr>
              <a:t>&lt;b&gt; or &lt;strong&gt;</a:t>
            </a:r>
          </a:p>
        </p:txBody>
      </p:sp>
      <p:sp>
        <p:nvSpPr>
          <p:cNvPr id="27" name="Left Brace 26">
            <a:extLst>
              <a:ext uri="{FF2B5EF4-FFF2-40B4-BE49-F238E27FC236}">
                <a16:creationId xmlns:a16="http://schemas.microsoft.com/office/drawing/2014/main" id="{598C47E2-4660-B1FB-1720-EBE2CDF01AB1}"/>
              </a:ext>
            </a:extLst>
          </p:cNvPr>
          <p:cNvSpPr/>
          <p:nvPr/>
        </p:nvSpPr>
        <p:spPr>
          <a:xfrm>
            <a:off x="3499054" y="169683"/>
            <a:ext cx="175985" cy="708344"/>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563B1E2B-3A2A-16B3-8B28-259AC2F145F4}"/>
              </a:ext>
            </a:extLst>
          </p:cNvPr>
          <p:cNvSpPr/>
          <p:nvPr/>
        </p:nvSpPr>
        <p:spPr>
          <a:xfrm>
            <a:off x="3499054" y="1017716"/>
            <a:ext cx="167430" cy="603694"/>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C050E062-8FBC-0CA9-DAB1-BEE9643DC967}"/>
              </a:ext>
            </a:extLst>
          </p:cNvPr>
          <p:cNvSpPr/>
          <p:nvPr/>
        </p:nvSpPr>
        <p:spPr>
          <a:xfrm>
            <a:off x="3507609" y="1741220"/>
            <a:ext cx="167430" cy="479364"/>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2646F35A-AA0A-6F6F-9E98-9370FE94FDCA}"/>
              </a:ext>
            </a:extLst>
          </p:cNvPr>
          <p:cNvSpPr/>
          <p:nvPr/>
        </p:nvSpPr>
        <p:spPr>
          <a:xfrm>
            <a:off x="3524794" y="2332300"/>
            <a:ext cx="175985" cy="1624651"/>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63C5BA99-BC39-A06B-E6CD-6F138585F135}"/>
              </a:ext>
            </a:extLst>
          </p:cNvPr>
          <p:cNvSpPr/>
          <p:nvPr/>
        </p:nvSpPr>
        <p:spPr>
          <a:xfrm>
            <a:off x="3524794" y="4082857"/>
            <a:ext cx="175985" cy="734240"/>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9B20F285-2E2C-CEA8-A00B-9B07BF9F7C7D}"/>
              </a:ext>
            </a:extLst>
          </p:cNvPr>
          <p:cNvSpPr/>
          <p:nvPr/>
        </p:nvSpPr>
        <p:spPr>
          <a:xfrm>
            <a:off x="3490499" y="4943003"/>
            <a:ext cx="175985" cy="734240"/>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6D74C900-2E53-4C6D-9204-1992E541D978}"/>
              </a:ext>
            </a:extLst>
          </p:cNvPr>
          <p:cNvSpPr/>
          <p:nvPr/>
        </p:nvSpPr>
        <p:spPr>
          <a:xfrm>
            <a:off x="3507609" y="5769805"/>
            <a:ext cx="158875" cy="893490"/>
          </a:xfrm>
          <a:prstGeom prst="leftBrace">
            <a:avLst/>
          </a:prstGeom>
          <a:ln>
            <a:solidFill>
              <a:srgbClr val="FF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BB570E0-375E-7B84-05E0-89968E8290D8}"/>
              </a:ext>
            </a:extLst>
          </p:cNvPr>
          <p:cNvSpPr txBox="1"/>
          <p:nvPr/>
        </p:nvSpPr>
        <p:spPr>
          <a:xfrm>
            <a:off x="2470812" y="339189"/>
            <a:ext cx="873221" cy="369332"/>
          </a:xfrm>
          <a:prstGeom prst="rect">
            <a:avLst/>
          </a:prstGeom>
          <a:noFill/>
        </p:spPr>
        <p:txBody>
          <a:bodyPr wrap="square" rtlCol="0">
            <a:spAutoFit/>
          </a:bodyPr>
          <a:lstStyle/>
          <a:p>
            <a:r>
              <a:rPr lang="en-US">
                <a:solidFill>
                  <a:srgbClr val="FF0000"/>
                </a:solidFill>
              </a:rPr>
              <a:t>&lt;div&gt;</a:t>
            </a:r>
          </a:p>
        </p:txBody>
      </p:sp>
      <p:sp>
        <p:nvSpPr>
          <p:cNvPr id="35" name="TextBox 34">
            <a:extLst>
              <a:ext uri="{FF2B5EF4-FFF2-40B4-BE49-F238E27FC236}">
                <a16:creationId xmlns:a16="http://schemas.microsoft.com/office/drawing/2014/main" id="{2DCE7F06-045F-3F5C-4554-E78951DFE83F}"/>
              </a:ext>
            </a:extLst>
          </p:cNvPr>
          <p:cNvSpPr txBox="1"/>
          <p:nvPr/>
        </p:nvSpPr>
        <p:spPr>
          <a:xfrm>
            <a:off x="2492382" y="1134897"/>
            <a:ext cx="873221" cy="369332"/>
          </a:xfrm>
          <a:prstGeom prst="rect">
            <a:avLst/>
          </a:prstGeom>
          <a:noFill/>
        </p:spPr>
        <p:txBody>
          <a:bodyPr wrap="square" rtlCol="0">
            <a:spAutoFit/>
          </a:bodyPr>
          <a:lstStyle/>
          <a:p>
            <a:r>
              <a:rPr lang="en-US">
                <a:solidFill>
                  <a:srgbClr val="FF0000"/>
                </a:solidFill>
              </a:rPr>
              <a:t>&lt;div&gt;</a:t>
            </a:r>
          </a:p>
        </p:txBody>
      </p:sp>
      <p:sp>
        <p:nvSpPr>
          <p:cNvPr id="36" name="TextBox 35">
            <a:extLst>
              <a:ext uri="{FF2B5EF4-FFF2-40B4-BE49-F238E27FC236}">
                <a16:creationId xmlns:a16="http://schemas.microsoft.com/office/drawing/2014/main" id="{6C9DAC3D-B44F-5D60-A047-5A4DB01D3241}"/>
              </a:ext>
            </a:extLst>
          </p:cNvPr>
          <p:cNvSpPr txBox="1"/>
          <p:nvPr/>
        </p:nvSpPr>
        <p:spPr>
          <a:xfrm>
            <a:off x="2492382" y="1779882"/>
            <a:ext cx="873221" cy="369332"/>
          </a:xfrm>
          <a:prstGeom prst="rect">
            <a:avLst/>
          </a:prstGeom>
          <a:noFill/>
        </p:spPr>
        <p:txBody>
          <a:bodyPr wrap="square" rtlCol="0">
            <a:spAutoFit/>
          </a:bodyPr>
          <a:lstStyle/>
          <a:p>
            <a:r>
              <a:rPr lang="en-US">
                <a:solidFill>
                  <a:srgbClr val="FF0000"/>
                </a:solidFill>
              </a:rPr>
              <a:t>&lt;div&gt;</a:t>
            </a:r>
          </a:p>
        </p:txBody>
      </p:sp>
      <p:sp>
        <p:nvSpPr>
          <p:cNvPr id="37" name="TextBox 36">
            <a:extLst>
              <a:ext uri="{FF2B5EF4-FFF2-40B4-BE49-F238E27FC236}">
                <a16:creationId xmlns:a16="http://schemas.microsoft.com/office/drawing/2014/main" id="{D8BEECA9-BCE7-E0B7-1031-BB93052B03CA}"/>
              </a:ext>
            </a:extLst>
          </p:cNvPr>
          <p:cNvSpPr txBox="1"/>
          <p:nvPr/>
        </p:nvSpPr>
        <p:spPr>
          <a:xfrm>
            <a:off x="2457953" y="2959959"/>
            <a:ext cx="873221" cy="369332"/>
          </a:xfrm>
          <a:prstGeom prst="rect">
            <a:avLst/>
          </a:prstGeom>
          <a:noFill/>
        </p:spPr>
        <p:txBody>
          <a:bodyPr wrap="square" rtlCol="0">
            <a:spAutoFit/>
          </a:bodyPr>
          <a:lstStyle/>
          <a:p>
            <a:r>
              <a:rPr lang="en-US">
                <a:solidFill>
                  <a:srgbClr val="FF0000"/>
                </a:solidFill>
              </a:rPr>
              <a:t>&lt;div&gt;</a:t>
            </a:r>
          </a:p>
        </p:txBody>
      </p:sp>
      <p:sp>
        <p:nvSpPr>
          <p:cNvPr id="38" name="TextBox 37">
            <a:extLst>
              <a:ext uri="{FF2B5EF4-FFF2-40B4-BE49-F238E27FC236}">
                <a16:creationId xmlns:a16="http://schemas.microsoft.com/office/drawing/2014/main" id="{533F4DA8-BA05-DBC4-088C-17ED55852451}"/>
              </a:ext>
            </a:extLst>
          </p:cNvPr>
          <p:cNvSpPr txBox="1"/>
          <p:nvPr/>
        </p:nvSpPr>
        <p:spPr>
          <a:xfrm>
            <a:off x="2535403" y="4215986"/>
            <a:ext cx="873221" cy="369332"/>
          </a:xfrm>
          <a:prstGeom prst="rect">
            <a:avLst/>
          </a:prstGeom>
          <a:noFill/>
        </p:spPr>
        <p:txBody>
          <a:bodyPr wrap="square" rtlCol="0">
            <a:spAutoFit/>
          </a:bodyPr>
          <a:lstStyle/>
          <a:p>
            <a:r>
              <a:rPr lang="en-US">
                <a:solidFill>
                  <a:srgbClr val="FF0000"/>
                </a:solidFill>
              </a:rPr>
              <a:t>&lt;div&gt;</a:t>
            </a:r>
          </a:p>
        </p:txBody>
      </p:sp>
      <p:sp>
        <p:nvSpPr>
          <p:cNvPr id="39" name="TextBox 38">
            <a:extLst>
              <a:ext uri="{FF2B5EF4-FFF2-40B4-BE49-F238E27FC236}">
                <a16:creationId xmlns:a16="http://schemas.microsoft.com/office/drawing/2014/main" id="{4CEE970E-E62B-7C46-393D-924D8D8691BD}"/>
              </a:ext>
            </a:extLst>
          </p:cNvPr>
          <p:cNvSpPr txBox="1"/>
          <p:nvPr/>
        </p:nvSpPr>
        <p:spPr>
          <a:xfrm>
            <a:off x="2492381" y="5102681"/>
            <a:ext cx="873221" cy="369332"/>
          </a:xfrm>
          <a:prstGeom prst="rect">
            <a:avLst/>
          </a:prstGeom>
          <a:noFill/>
        </p:spPr>
        <p:txBody>
          <a:bodyPr wrap="square" rtlCol="0">
            <a:spAutoFit/>
          </a:bodyPr>
          <a:lstStyle/>
          <a:p>
            <a:r>
              <a:rPr lang="en-US">
                <a:solidFill>
                  <a:srgbClr val="FF0000"/>
                </a:solidFill>
              </a:rPr>
              <a:t>&lt;div&gt;</a:t>
            </a:r>
          </a:p>
        </p:txBody>
      </p:sp>
      <p:sp>
        <p:nvSpPr>
          <p:cNvPr id="40" name="TextBox 39">
            <a:extLst>
              <a:ext uri="{FF2B5EF4-FFF2-40B4-BE49-F238E27FC236}">
                <a16:creationId xmlns:a16="http://schemas.microsoft.com/office/drawing/2014/main" id="{56BFEF17-CFC3-14AB-07A0-1FCC22A949FA}"/>
              </a:ext>
            </a:extLst>
          </p:cNvPr>
          <p:cNvSpPr txBox="1"/>
          <p:nvPr/>
        </p:nvSpPr>
        <p:spPr>
          <a:xfrm>
            <a:off x="2559107" y="6021315"/>
            <a:ext cx="873221" cy="369332"/>
          </a:xfrm>
          <a:prstGeom prst="rect">
            <a:avLst/>
          </a:prstGeom>
          <a:noFill/>
        </p:spPr>
        <p:txBody>
          <a:bodyPr wrap="square" rtlCol="0">
            <a:spAutoFit/>
          </a:bodyPr>
          <a:lstStyle/>
          <a:p>
            <a:r>
              <a:rPr lang="en-US">
                <a:solidFill>
                  <a:srgbClr val="FF0000"/>
                </a:solidFill>
              </a:rPr>
              <a:t>&lt;div&gt;</a:t>
            </a:r>
          </a:p>
        </p:txBody>
      </p:sp>
    </p:spTree>
    <p:extLst>
      <p:ext uri="{BB962C8B-B14F-4D97-AF65-F5344CB8AC3E}">
        <p14:creationId xmlns:p14="http://schemas.microsoft.com/office/powerpoint/2010/main" val="427116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500"/>
                                        <p:tgtEl>
                                          <p:spTgt spid="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500"/>
                                        <p:tgtEl>
                                          <p:spTgt spid="2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500"/>
                                        <p:tgtEl>
                                          <p:spTgt spid="25"/>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4" grpId="0"/>
      <p:bldP spid="15" grpId="0"/>
      <p:bldP spid="16" grpId="0"/>
      <p:bldP spid="17" grpId="0"/>
      <p:bldP spid="18" grpId="0"/>
      <p:bldP spid="20" grpId="0"/>
      <p:bldP spid="21" grpId="0"/>
      <p:bldP spid="22" grpId="0"/>
      <p:bldP spid="23" grpId="0"/>
      <p:bldP spid="24" grpId="0"/>
      <p:bldP spid="25" grpId="0"/>
      <p:bldP spid="26" grpId="0"/>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1BF84-E9B0-FD73-1827-BBAABFF64ED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287DB1C-AB7F-EAF5-2761-7C0200CCE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4" name="Picture 3">
            <a:extLst>
              <a:ext uri="{FF2B5EF4-FFF2-40B4-BE49-F238E27FC236}">
                <a16:creationId xmlns:a16="http://schemas.microsoft.com/office/drawing/2014/main" id="{9687D1AA-BF05-8B20-B34D-9F5C1060033E}"/>
              </a:ext>
            </a:extLst>
          </p:cNvPr>
          <p:cNvPicPr>
            <a:picLocks noChangeAspect="1"/>
          </p:cNvPicPr>
          <p:nvPr/>
        </p:nvPicPr>
        <p:blipFill>
          <a:blip r:embed="rId3"/>
          <a:stretch>
            <a:fillRect/>
          </a:stretch>
        </p:blipFill>
        <p:spPr>
          <a:xfrm>
            <a:off x="356535" y="861654"/>
            <a:ext cx="4791744" cy="5134692"/>
          </a:xfrm>
          <a:prstGeom prst="rect">
            <a:avLst/>
          </a:prstGeom>
        </p:spPr>
      </p:pic>
      <p:pic>
        <p:nvPicPr>
          <p:cNvPr id="9" name="Picture 8">
            <a:extLst>
              <a:ext uri="{FF2B5EF4-FFF2-40B4-BE49-F238E27FC236}">
                <a16:creationId xmlns:a16="http://schemas.microsoft.com/office/drawing/2014/main" id="{C00A87D2-2D38-374D-8AC6-B36CFE2CC7FA}"/>
              </a:ext>
            </a:extLst>
          </p:cNvPr>
          <p:cNvPicPr>
            <a:picLocks noChangeAspect="1"/>
          </p:cNvPicPr>
          <p:nvPr/>
        </p:nvPicPr>
        <p:blipFill>
          <a:blip r:embed="rId4"/>
          <a:stretch>
            <a:fillRect/>
          </a:stretch>
        </p:blipFill>
        <p:spPr>
          <a:xfrm>
            <a:off x="5712643" y="1739497"/>
            <a:ext cx="6122822" cy="1305107"/>
          </a:xfrm>
          <a:prstGeom prst="rect">
            <a:avLst/>
          </a:prstGeom>
        </p:spPr>
      </p:pic>
      <p:sp>
        <p:nvSpPr>
          <p:cNvPr id="2" name="Rectangle 1">
            <a:extLst>
              <a:ext uri="{FF2B5EF4-FFF2-40B4-BE49-F238E27FC236}">
                <a16:creationId xmlns:a16="http://schemas.microsoft.com/office/drawing/2014/main" id="{8BA94BF8-AD6E-5ABB-A4F2-345A02CD152E}"/>
              </a:ext>
            </a:extLst>
          </p:cNvPr>
          <p:cNvSpPr/>
          <p:nvPr/>
        </p:nvSpPr>
        <p:spPr>
          <a:xfrm>
            <a:off x="1159497" y="1357460"/>
            <a:ext cx="3850718" cy="38203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Rectangle 2">
            <a:extLst>
              <a:ext uri="{FF2B5EF4-FFF2-40B4-BE49-F238E27FC236}">
                <a16:creationId xmlns:a16="http://schemas.microsoft.com/office/drawing/2014/main" id="{71EC58C0-A293-3791-C22F-B47B8BCD8F71}"/>
              </a:ext>
            </a:extLst>
          </p:cNvPr>
          <p:cNvSpPr/>
          <p:nvPr/>
        </p:nvSpPr>
        <p:spPr>
          <a:xfrm>
            <a:off x="1526091" y="3913695"/>
            <a:ext cx="2414313" cy="38203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25400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43B7D-AA89-5743-465B-BE1BFACC80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D861432-D53B-2711-5206-A52061E8D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0E9B0C34-CECF-A57C-4AC6-A1E2A9F33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sp>
        <p:nvSpPr>
          <p:cNvPr id="8" name="TextBox 7">
            <a:extLst>
              <a:ext uri="{FF2B5EF4-FFF2-40B4-BE49-F238E27FC236}">
                <a16:creationId xmlns:a16="http://schemas.microsoft.com/office/drawing/2014/main" id="{67E77C55-FB60-A221-52A2-4B650DFE2B50}"/>
              </a:ext>
            </a:extLst>
          </p:cNvPr>
          <p:cNvSpPr txBox="1"/>
          <p:nvPr/>
        </p:nvSpPr>
        <p:spPr>
          <a:xfrm>
            <a:off x="4920791" y="1349314"/>
            <a:ext cx="5137608" cy="707886"/>
          </a:xfrm>
          <a:prstGeom prst="rect">
            <a:avLst/>
          </a:prstGeom>
          <a:noFill/>
        </p:spPr>
        <p:txBody>
          <a:bodyPr wrap="square">
            <a:spAutoFit/>
          </a:bodyPr>
          <a:lstStyle/>
          <a:p>
            <a:r>
              <a:rPr lang="en-US" sz="2000" b="1" i="1" u="sng"/>
              <a:t>Attributes</a:t>
            </a:r>
            <a:r>
              <a:rPr lang="en-US" sz="2000"/>
              <a:t> are a tool that allows us to assign additional properties to elements</a:t>
            </a:r>
            <a:endParaRPr lang="en-US" sz="2000">
              <a:solidFill>
                <a:srgbClr val="FFFF00"/>
              </a:solidFill>
            </a:endParaRPr>
          </a:p>
        </p:txBody>
      </p:sp>
      <p:pic>
        <p:nvPicPr>
          <p:cNvPr id="4" name="Picture 3">
            <a:extLst>
              <a:ext uri="{FF2B5EF4-FFF2-40B4-BE49-F238E27FC236}">
                <a16:creationId xmlns:a16="http://schemas.microsoft.com/office/drawing/2014/main" id="{49FD9384-5005-019E-5C79-591A86DAB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0B56B923-2365-0D16-D778-F5345674D223}"/>
              </a:ext>
            </a:extLst>
          </p:cNvPr>
          <p:cNvSpPr txBox="1"/>
          <p:nvPr/>
        </p:nvSpPr>
        <p:spPr>
          <a:xfrm>
            <a:off x="572948" y="1926597"/>
            <a:ext cx="2922309" cy="830997"/>
          </a:xfrm>
          <a:prstGeom prst="rect">
            <a:avLst/>
          </a:prstGeom>
          <a:noFill/>
        </p:spPr>
        <p:txBody>
          <a:bodyPr wrap="square" rtlCol="0">
            <a:spAutoFit/>
          </a:bodyPr>
          <a:lstStyle/>
          <a:p>
            <a:pPr algn="ctr"/>
            <a:r>
              <a:rPr lang="en-US" sz="2400">
                <a:solidFill>
                  <a:schemeClr val="bg1"/>
                </a:solidFill>
              </a:rPr>
              <a:t>HTML elements have attributes</a:t>
            </a:r>
          </a:p>
        </p:txBody>
      </p:sp>
      <p:sp>
        <p:nvSpPr>
          <p:cNvPr id="2" name="TextBox 1">
            <a:extLst>
              <a:ext uri="{FF2B5EF4-FFF2-40B4-BE49-F238E27FC236}">
                <a16:creationId xmlns:a16="http://schemas.microsoft.com/office/drawing/2014/main" id="{E79AF10F-06D1-BB56-035C-112B9D94C485}"/>
              </a:ext>
            </a:extLst>
          </p:cNvPr>
          <p:cNvSpPr txBox="1"/>
          <p:nvPr/>
        </p:nvSpPr>
        <p:spPr>
          <a:xfrm>
            <a:off x="4920791" y="2216783"/>
            <a:ext cx="5137608" cy="1015663"/>
          </a:xfrm>
          <a:prstGeom prst="rect">
            <a:avLst/>
          </a:prstGeom>
          <a:noFill/>
        </p:spPr>
        <p:txBody>
          <a:bodyPr wrap="square">
            <a:spAutoFit/>
          </a:bodyPr>
          <a:lstStyle/>
          <a:p>
            <a:pPr marL="342900" indent="-342900">
              <a:buSzPct val="150000"/>
              <a:buFont typeface="Arial" panose="020B0604020202020204" pitchFamily="34" charset="0"/>
              <a:buChar char="•"/>
            </a:pPr>
            <a:r>
              <a:rPr lang="en-US" sz="2000"/>
              <a:t>An attribute is always placed inside the </a:t>
            </a:r>
            <a:r>
              <a:rPr lang="en-US" sz="2000">
                <a:solidFill>
                  <a:srgbClr val="FFFF00"/>
                </a:solidFill>
              </a:rPr>
              <a:t>opening tag </a:t>
            </a:r>
            <a:r>
              <a:rPr lang="en-US" sz="2000"/>
              <a:t>and has the format </a:t>
            </a:r>
            <a:r>
              <a:rPr lang="en-US" sz="2000">
                <a:solidFill>
                  <a:srgbClr val="FFFF00"/>
                </a:solidFill>
              </a:rPr>
              <a:t>name</a:t>
            </a:r>
            <a:r>
              <a:rPr lang="en-US" sz="2000"/>
              <a:t>=</a:t>
            </a:r>
            <a:r>
              <a:rPr lang="en-US" sz="2000">
                <a:solidFill>
                  <a:srgbClr val="FFFF00"/>
                </a:solidFill>
              </a:rPr>
              <a:t>“value”</a:t>
            </a:r>
          </a:p>
        </p:txBody>
      </p:sp>
      <p:pic>
        <p:nvPicPr>
          <p:cNvPr id="12" name="Picture 11">
            <a:extLst>
              <a:ext uri="{FF2B5EF4-FFF2-40B4-BE49-F238E27FC236}">
                <a16:creationId xmlns:a16="http://schemas.microsoft.com/office/drawing/2014/main" id="{7BED35E1-4BBB-5B39-775D-D894222B332A}"/>
              </a:ext>
            </a:extLst>
          </p:cNvPr>
          <p:cNvPicPr>
            <a:picLocks noChangeAspect="1"/>
          </p:cNvPicPr>
          <p:nvPr/>
        </p:nvPicPr>
        <p:blipFill>
          <a:blip r:embed="rId5"/>
          <a:stretch>
            <a:fillRect/>
          </a:stretch>
        </p:blipFill>
        <p:spPr>
          <a:xfrm>
            <a:off x="5169530" y="3625555"/>
            <a:ext cx="4115374" cy="352474"/>
          </a:xfrm>
          <a:prstGeom prst="rect">
            <a:avLst/>
          </a:prstGeom>
        </p:spPr>
      </p:pic>
    </p:spTree>
    <p:extLst>
      <p:ext uri="{BB962C8B-B14F-4D97-AF65-F5344CB8AC3E}">
        <p14:creationId xmlns:p14="http://schemas.microsoft.com/office/powerpoint/2010/main" val="2878858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BE07-DEBA-942E-078B-2C63495FD4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655D38-E696-538B-0910-B8049EA88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D5FBDA82-0358-37C4-8960-F11F7A2C8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pic>
        <p:nvPicPr>
          <p:cNvPr id="4" name="Picture 3">
            <a:extLst>
              <a:ext uri="{FF2B5EF4-FFF2-40B4-BE49-F238E27FC236}">
                <a16:creationId xmlns:a16="http://schemas.microsoft.com/office/drawing/2014/main" id="{E79B01FA-A12A-756C-7CFD-4F689F9B2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F5F46F6E-AEC6-47EB-F523-F79AE321D574}"/>
              </a:ext>
            </a:extLst>
          </p:cNvPr>
          <p:cNvSpPr txBox="1"/>
          <p:nvPr/>
        </p:nvSpPr>
        <p:spPr>
          <a:xfrm>
            <a:off x="572948" y="1841756"/>
            <a:ext cx="2922309" cy="830997"/>
          </a:xfrm>
          <a:prstGeom prst="rect">
            <a:avLst/>
          </a:prstGeom>
          <a:noFill/>
        </p:spPr>
        <p:txBody>
          <a:bodyPr wrap="square" rtlCol="0">
            <a:spAutoFit/>
          </a:bodyPr>
          <a:lstStyle/>
          <a:p>
            <a:pPr algn="ctr"/>
            <a:r>
              <a:rPr lang="en-US" sz="2400">
                <a:solidFill>
                  <a:schemeClr val="bg1"/>
                </a:solidFill>
              </a:rPr>
              <a:t>Let's take a look at the </a:t>
            </a:r>
            <a:r>
              <a:rPr lang="en-US" sz="2400" b="1" i="1" u="sng">
                <a:solidFill>
                  <a:schemeClr val="bg1"/>
                </a:solidFill>
              </a:rPr>
              <a:t>style</a:t>
            </a:r>
            <a:r>
              <a:rPr lang="en-US" sz="2400">
                <a:solidFill>
                  <a:schemeClr val="bg1"/>
                </a:solidFill>
              </a:rPr>
              <a:t> attribute</a:t>
            </a:r>
          </a:p>
        </p:txBody>
      </p:sp>
      <p:pic>
        <p:nvPicPr>
          <p:cNvPr id="16" name="Picture 15">
            <a:extLst>
              <a:ext uri="{FF2B5EF4-FFF2-40B4-BE49-F238E27FC236}">
                <a16:creationId xmlns:a16="http://schemas.microsoft.com/office/drawing/2014/main" id="{C65EC15D-3C7A-8D00-02FB-0546D736724B}"/>
              </a:ext>
            </a:extLst>
          </p:cNvPr>
          <p:cNvPicPr>
            <a:picLocks noChangeAspect="1"/>
          </p:cNvPicPr>
          <p:nvPr/>
        </p:nvPicPr>
        <p:blipFill>
          <a:blip r:embed="rId5"/>
          <a:stretch>
            <a:fillRect/>
          </a:stretch>
        </p:blipFill>
        <p:spPr>
          <a:xfrm>
            <a:off x="4950160" y="2672753"/>
            <a:ext cx="5268060" cy="533474"/>
          </a:xfrm>
          <a:prstGeom prst="rect">
            <a:avLst/>
          </a:prstGeom>
        </p:spPr>
      </p:pic>
      <p:sp>
        <p:nvSpPr>
          <p:cNvPr id="20" name="TextBox 19">
            <a:extLst>
              <a:ext uri="{FF2B5EF4-FFF2-40B4-BE49-F238E27FC236}">
                <a16:creationId xmlns:a16="http://schemas.microsoft.com/office/drawing/2014/main" id="{F744DE4B-FB85-C509-0F32-B28EB4FDDC20}"/>
              </a:ext>
            </a:extLst>
          </p:cNvPr>
          <p:cNvSpPr txBox="1"/>
          <p:nvPr/>
        </p:nvSpPr>
        <p:spPr>
          <a:xfrm>
            <a:off x="5118367" y="3453023"/>
            <a:ext cx="4931647" cy="830997"/>
          </a:xfrm>
          <a:prstGeom prst="rect">
            <a:avLst/>
          </a:prstGeom>
          <a:noFill/>
        </p:spPr>
        <p:txBody>
          <a:bodyPr wrap="square">
            <a:spAutoFit/>
          </a:bodyPr>
          <a:lstStyle/>
          <a:p>
            <a:pPr algn="ctr"/>
            <a:r>
              <a:rPr lang="en-US" sz="2400"/>
              <a:t>In the style attribute, we can combine multiple styles</a:t>
            </a:r>
          </a:p>
        </p:txBody>
      </p:sp>
      <p:sp>
        <p:nvSpPr>
          <p:cNvPr id="24" name="TextBox 23">
            <a:extLst>
              <a:ext uri="{FF2B5EF4-FFF2-40B4-BE49-F238E27FC236}">
                <a16:creationId xmlns:a16="http://schemas.microsoft.com/office/drawing/2014/main" id="{5D82ACEC-AA6E-CE3B-EC44-45F54233B488}"/>
              </a:ext>
            </a:extLst>
          </p:cNvPr>
          <p:cNvSpPr txBox="1"/>
          <p:nvPr/>
        </p:nvSpPr>
        <p:spPr>
          <a:xfrm>
            <a:off x="5212946" y="1520626"/>
            <a:ext cx="4742487" cy="830997"/>
          </a:xfrm>
          <a:prstGeom prst="rect">
            <a:avLst/>
          </a:prstGeom>
          <a:noFill/>
        </p:spPr>
        <p:txBody>
          <a:bodyPr wrap="square">
            <a:spAutoFit/>
          </a:bodyPr>
          <a:lstStyle/>
          <a:p>
            <a:pPr algn="ctr"/>
            <a:r>
              <a:rPr lang="en-US" sz="2400"/>
              <a:t>The </a:t>
            </a:r>
            <a:r>
              <a:rPr lang="en-US" sz="2400" b="1"/>
              <a:t>style</a:t>
            </a:r>
            <a:r>
              <a:rPr lang="en-US" sz="2400"/>
              <a:t> attribute allows us to apply visual styles to an element</a:t>
            </a:r>
          </a:p>
        </p:txBody>
      </p:sp>
    </p:spTree>
    <p:extLst>
      <p:ext uri="{BB962C8B-B14F-4D97-AF65-F5344CB8AC3E}">
        <p14:creationId xmlns:p14="http://schemas.microsoft.com/office/powerpoint/2010/main" val="557032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AB61E-B2DC-53A0-2883-899258A21685}"/>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D5EB715F-40C4-6E25-D298-86DA22BF0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11" name="Picture 10">
            <a:extLst>
              <a:ext uri="{FF2B5EF4-FFF2-40B4-BE49-F238E27FC236}">
                <a16:creationId xmlns:a16="http://schemas.microsoft.com/office/drawing/2014/main" id="{28ADDB07-041B-A00B-BE7A-527E8C463431}"/>
              </a:ext>
            </a:extLst>
          </p:cNvPr>
          <p:cNvPicPr>
            <a:picLocks noChangeAspect="1"/>
          </p:cNvPicPr>
          <p:nvPr/>
        </p:nvPicPr>
        <p:blipFill>
          <a:blip r:embed="rId3"/>
          <a:stretch>
            <a:fillRect/>
          </a:stretch>
        </p:blipFill>
        <p:spPr>
          <a:xfrm>
            <a:off x="453142" y="857840"/>
            <a:ext cx="4686954" cy="4906060"/>
          </a:xfrm>
          <a:prstGeom prst="rect">
            <a:avLst/>
          </a:prstGeom>
        </p:spPr>
      </p:pic>
      <p:pic>
        <p:nvPicPr>
          <p:cNvPr id="13" name="Picture 12">
            <a:extLst>
              <a:ext uri="{FF2B5EF4-FFF2-40B4-BE49-F238E27FC236}">
                <a16:creationId xmlns:a16="http://schemas.microsoft.com/office/drawing/2014/main" id="{AE7D0BEF-E229-9C55-F5A2-25C84E9C3CF1}"/>
              </a:ext>
            </a:extLst>
          </p:cNvPr>
          <p:cNvPicPr>
            <a:picLocks noChangeAspect="1"/>
          </p:cNvPicPr>
          <p:nvPr/>
        </p:nvPicPr>
        <p:blipFill>
          <a:blip r:embed="rId4"/>
          <a:stretch>
            <a:fillRect/>
          </a:stretch>
        </p:blipFill>
        <p:spPr>
          <a:xfrm>
            <a:off x="5646655" y="1834289"/>
            <a:ext cx="6249971" cy="1594711"/>
          </a:xfrm>
          <a:prstGeom prst="rect">
            <a:avLst/>
          </a:prstGeom>
        </p:spPr>
      </p:pic>
    </p:spTree>
    <p:extLst>
      <p:ext uri="{BB962C8B-B14F-4D97-AF65-F5344CB8AC3E}">
        <p14:creationId xmlns:p14="http://schemas.microsoft.com/office/powerpoint/2010/main" val="5920965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E0FC-120C-8B82-CE48-8EF3DE78A05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C4E34A0-F31C-2405-AF08-DD518DBBA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7" name="Picture 6">
            <a:extLst>
              <a:ext uri="{FF2B5EF4-FFF2-40B4-BE49-F238E27FC236}">
                <a16:creationId xmlns:a16="http://schemas.microsoft.com/office/drawing/2014/main" id="{DE072C43-FB76-D176-C277-A34B8854C7A9}"/>
              </a:ext>
            </a:extLst>
          </p:cNvPr>
          <p:cNvPicPr>
            <a:picLocks noChangeAspect="1"/>
          </p:cNvPicPr>
          <p:nvPr/>
        </p:nvPicPr>
        <p:blipFill>
          <a:blip r:embed="rId3"/>
          <a:stretch>
            <a:fillRect/>
          </a:stretch>
        </p:blipFill>
        <p:spPr>
          <a:xfrm>
            <a:off x="293877" y="617936"/>
            <a:ext cx="5029902" cy="5772956"/>
          </a:xfrm>
          <a:prstGeom prst="rect">
            <a:avLst/>
          </a:prstGeom>
        </p:spPr>
      </p:pic>
      <p:pic>
        <p:nvPicPr>
          <p:cNvPr id="10" name="Picture 9">
            <a:extLst>
              <a:ext uri="{FF2B5EF4-FFF2-40B4-BE49-F238E27FC236}">
                <a16:creationId xmlns:a16="http://schemas.microsoft.com/office/drawing/2014/main" id="{3F524585-7339-6602-0D72-F604CE83B13A}"/>
              </a:ext>
            </a:extLst>
          </p:cNvPr>
          <p:cNvPicPr>
            <a:picLocks noChangeAspect="1"/>
          </p:cNvPicPr>
          <p:nvPr/>
        </p:nvPicPr>
        <p:blipFill>
          <a:blip r:embed="rId4"/>
          <a:stretch>
            <a:fillRect/>
          </a:stretch>
        </p:blipFill>
        <p:spPr>
          <a:xfrm>
            <a:off x="5840566" y="1763100"/>
            <a:ext cx="1634890" cy="3342121"/>
          </a:xfrm>
          <a:prstGeom prst="rect">
            <a:avLst/>
          </a:prstGeom>
        </p:spPr>
      </p:pic>
      <p:cxnSp>
        <p:nvCxnSpPr>
          <p:cNvPr id="12" name="Straight Connector 11">
            <a:extLst>
              <a:ext uri="{FF2B5EF4-FFF2-40B4-BE49-F238E27FC236}">
                <a16:creationId xmlns:a16="http://schemas.microsoft.com/office/drawing/2014/main" id="{F811E418-1A78-59E0-C130-6931A90FD1C2}"/>
              </a:ext>
            </a:extLst>
          </p:cNvPr>
          <p:cNvCxnSpPr>
            <a:cxnSpLocks/>
          </p:cNvCxnSpPr>
          <p:nvPr/>
        </p:nvCxnSpPr>
        <p:spPr>
          <a:xfrm>
            <a:off x="6200775" y="1763100"/>
            <a:ext cx="0" cy="324705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892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59162-9FDD-EE93-7CE5-439A167711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169931-CBD4-190D-9B9E-639E92BF9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1" y="3510426"/>
            <a:ext cx="3551187" cy="2867775"/>
          </a:xfrm>
          <a:prstGeom prst="rect">
            <a:avLst/>
          </a:prstGeom>
        </p:spPr>
      </p:pic>
      <p:pic>
        <p:nvPicPr>
          <p:cNvPr id="6" name="Picture 5">
            <a:extLst>
              <a:ext uri="{FF2B5EF4-FFF2-40B4-BE49-F238E27FC236}">
                <a16:creationId xmlns:a16="http://schemas.microsoft.com/office/drawing/2014/main" id="{16DBF2D1-BBA3-B0BF-AFB2-1E974004D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939" y="528011"/>
            <a:ext cx="7512506" cy="5726316"/>
          </a:xfrm>
          <a:prstGeom prst="rect">
            <a:avLst/>
          </a:prstGeom>
        </p:spPr>
      </p:pic>
      <p:pic>
        <p:nvPicPr>
          <p:cNvPr id="4" name="Picture 3">
            <a:extLst>
              <a:ext uri="{FF2B5EF4-FFF2-40B4-BE49-F238E27FC236}">
                <a16:creationId xmlns:a16="http://schemas.microsoft.com/office/drawing/2014/main" id="{8D936484-3CEF-701F-E211-0417A4406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64" y="1372361"/>
            <a:ext cx="5519935" cy="2176477"/>
          </a:xfrm>
          <a:prstGeom prst="rect">
            <a:avLst/>
          </a:prstGeom>
        </p:spPr>
      </p:pic>
      <p:sp>
        <p:nvSpPr>
          <p:cNvPr id="5" name="TextBox 4">
            <a:extLst>
              <a:ext uri="{FF2B5EF4-FFF2-40B4-BE49-F238E27FC236}">
                <a16:creationId xmlns:a16="http://schemas.microsoft.com/office/drawing/2014/main" id="{E8FCF985-1EF6-C254-CE6A-4981678BB2D0}"/>
              </a:ext>
            </a:extLst>
          </p:cNvPr>
          <p:cNvSpPr txBox="1"/>
          <p:nvPr/>
        </p:nvSpPr>
        <p:spPr>
          <a:xfrm>
            <a:off x="572948" y="1926597"/>
            <a:ext cx="2922309" cy="830997"/>
          </a:xfrm>
          <a:prstGeom prst="rect">
            <a:avLst/>
          </a:prstGeom>
          <a:noFill/>
        </p:spPr>
        <p:txBody>
          <a:bodyPr wrap="square" rtlCol="0">
            <a:spAutoFit/>
          </a:bodyPr>
          <a:lstStyle/>
          <a:p>
            <a:pPr algn="ctr"/>
            <a:r>
              <a:rPr lang="en-US" sz="2400">
                <a:solidFill>
                  <a:schemeClr val="bg1"/>
                </a:solidFill>
              </a:rPr>
              <a:t>With HTML, we can create </a:t>
            </a:r>
            <a:r>
              <a:rPr lang="en-US" sz="2400" b="1" i="1" u="sng">
                <a:solidFill>
                  <a:schemeClr val="bg1"/>
                </a:solidFill>
              </a:rPr>
              <a:t>links</a:t>
            </a:r>
          </a:p>
        </p:txBody>
      </p:sp>
      <p:sp>
        <p:nvSpPr>
          <p:cNvPr id="9" name="TextBox 8">
            <a:extLst>
              <a:ext uri="{FF2B5EF4-FFF2-40B4-BE49-F238E27FC236}">
                <a16:creationId xmlns:a16="http://schemas.microsoft.com/office/drawing/2014/main" id="{E307F1E4-85AF-901C-E23A-3527837E4819}"/>
              </a:ext>
            </a:extLst>
          </p:cNvPr>
          <p:cNvSpPr txBox="1"/>
          <p:nvPr/>
        </p:nvSpPr>
        <p:spPr>
          <a:xfrm>
            <a:off x="5024487" y="1644133"/>
            <a:ext cx="4930218" cy="461665"/>
          </a:xfrm>
          <a:prstGeom prst="rect">
            <a:avLst/>
          </a:prstGeom>
          <a:noFill/>
        </p:spPr>
        <p:txBody>
          <a:bodyPr wrap="square">
            <a:spAutoFit/>
          </a:bodyPr>
          <a:lstStyle/>
          <a:p>
            <a:r>
              <a:rPr lang="en-US" sz="2400"/>
              <a:t>To create a link, we use the </a:t>
            </a:r>
            <a:r>
              <a:rPr lang="en-US" sz="2400" b="1">
                <a:solidFill>
                  <a:srgbClr val="FFFF00"/>
                </a:solidFill>
                <a:latin typeface="Courier New" panose="02070309020205020404" pitchFamily="49" charset="0"/>
              </a:rPr>
              <a:t>&lt;a&gt;</a:t>
            </a:r>
            <a:r>
              <a:rPr lang="en-US" sz="2400"/>
              <a:t> tag</a:t>
            </a:r>
          </a:p>
        </p:txBody>
      </p:sp>
      <p:pic>
        <p:nvPicPr>
          <p:cNvPr id="11" name="Picture 10">
            <a:extLst>
              <a:ext uri="{FF2B5EF4-FFF2-40B4-BE49-F238E27FC236}">
                <a16:creationId xmlns:a16="http://schemas.microsoft.com/office/drawing/2014/main" id="{9CD4E628-DDE3-AE67-11D5-D0BD4314BAE7}"/>
              </a:ext>
            </a:extLst>
          </p:cNvPr>
          <p:cNvPicPr>
            <a:picLocks noChangeAspect="1"/>
          </p:cNvPicPr>
          <p:nvPr/>
        </p:nvPicPr>
        <p:blipFill>
          <a:blip r:embed="rId5"/>
          <a:stretch>
            <a:fillRect/>
          </a:stretch>
        </p:blipFill>
        <p:spPr>
          <a:xfrm>
            <a:off x="5505093" y="2686897"/>
            <a:ext cx="3785676" cy="532361"/>
          </a:xfrm>
          <a:prstGeom prst="rect">
            <a:avLst/>
          </a:prstGeom>
        </p:spPr>
      </p:pic>
    </p:spTree>
    <p:extLst>
      <p:ext uri="{BB962C8B-B14F-4D97-AF65-F5344CB8AC3E}">
        <p14:creationId xmlns:p14="http://schemas.microsoft.com/office/powerpoint/2010/main" val="190919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6F89-9964-10BB-4B70-10A455C8BE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B0C3DE-9139-7668-1800-F7680AF82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61" y="820133"/>
            <a:ext cx="9086068" cy="5811624"/>
          </a:xfrm>
          <a:prstGeom prst="rect">
            <a:avLst/>
          </a:prstGeom>
        </p:spPr>
      </p:pic>
      <p:sp>
        <p:nvSpPr>
          <p:cNvPr id="19" name="Arrow: Curved Down 18">
            <a:extLst>
              <a:ext uri="{FF2B5EF4-FFF2-40B4-BE49-F238E27FC236}">
                <a16:creationId xmlns:a16="http://schemas.microsoft.com/office/drawing/2014/main" id="{45B44871-07D1-784E-40AE-C27C16D43C10}"/>
              </a:ext>
            </a:extLst>
          </p:cNvPr>
          <p:cNvSpPr/>
          <p:nvPr/>
        </p:nvSpPr>
        <p:spPr>
          <a:xfrm rot="19197887">
            <a:off x="4127029" y="3227986"/>
            <a:ext cx="2882059" cy="716437"/>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87D0C566-A11A-5B88-7320-36147B5D1C53}"/>
              </a:ext>
            </a:extLst>
          </p:cNvPr>
          <p:cNvSpPr txBox="1"/>
          <p:nvPr/>
        </p:nvSpPr>
        <p:spPr>
          <a:xfrm>
            <a:off x="584022" y="2176031"/>
            <a:ext cx="2806745" cy="1200329"/>
          </a:xfrm>
          <a:prstGeom prst="rect">
            <a:avLst/>
          </a:prstGeom>
          <a:noFill/>
        </p:spPr>
        <p:txBody>
          <a:bodyPr wrap="square">
            <a:spAutoFit/>
          </a:bodyPr>
          <a:lstStyle/>
          <a:p>
            <a:r>
              <a:rPr lang="en-US" sz="2400"/>
              <a:t>The Web transfers information between computers</a:t>
            </a:r>
          </a:p>
        </p:txBody>
      </p:sp>
    </p:spTree>
    <p:extLst>
      <p:ext uri="{BB962C8B-B14F-4D97-AF65-F5344CB8AC3E}">
        <p14:creationId xmlns:p14="http://schemas.microsoft.com/office/powerpoint/2010/main" val="91503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F617C-7A00-A7D0-4150-B427CDAF679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ABBEFB7-EFBC-E833-3384-0A541BC1D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4" y="474634"/>
            <a:ext cx="7512506" cy="5726316"/>
          </a:xfrm>
          <a:prstGeom prst="rect">
            <a:avLst/>
          </a:prstGeom>
        </p:spPr>
      </p:pic>
      <p:pic>
        <p:nvPicPr>
          <p:cNvPr id="4" name="Picture 3">
            <a:extLst>
              <a:ext uri="{FF2B5EF4-FFF2-40B4-BE49-F238E27FC236}">
                <a16:creationId xmlns:a16="http://schemas.microsoft.com/office/drawing/2014/main" id="{898B1A8A-BE5E-30D8-A9E4-94D7D023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78" y="3515020"/>
            <a:ext cx="5291038" cy="3012686"/>
          </a:xfrm>
          <a:prstGeom prst="rect">
            <a:avLst/>
          </a:prstGeom>
        </p:spPr>
      </p:pic>
      <p:pic>
        <p:nvPicPr>
          <p:cNvPr id="3" name="Picture 2">
            <a:extLst>
              <a:ext uri="{FF2B5EF4-FFF2-40B4-BE49-F238E27FC236}">
                <a16:creationId xmlns:a16="http://schemas.microsoft.com/office/drawing/2014/main" id="{35E91BAA-A0B9-E2A3-5C05-AA90A62DA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695" y="1702299"/>
            <a:ext cx="5519935" cy="2454922"/>
          </a:xfrm>
          <a:prstGeom prst="rect">
            <a:avLst/>
          </a:prstGeom>
        </p:spPr>
      </p:pic>
      <p:sp>
        <p:nvSpPr>
          <p:cNvPr id="7" name="TextBox 6">
            <a:extLst>
              <a:ext uri="{FF2B5EF4-FFF2-40B4-BE49-F238E27FC236}">
                <a16:creationId xmlns:a16="http://schemas.microsoft.com/office/drawing/2014/main" id="{39EAB6CD-1645-A9D0-8067-AD34A48F6E41}"/>
              </a:ext>
            </a:extLst>
          </p:cNvPr>
          <p:cNvSpPr txBox="1"/>
          <p:nvPr/>
        </p:nvSpPr>
        <p:spPr>
          <a:xfrm>
            <a:off x="8840038" y="2131606"/>
            <a:ext cx="2937043" cy="954107"/>
          </a:xfrm>
          <a:prstGeom prst="rect">
            <a:avLst/>
          </a:prstGeom>
          <a:noFill/>
        </p:spPr>
        <p:txBody>
          <a:bodyPr wrap="square" rtlCol="0">
            <a:spAutoFit/>
          </a:bodyPr>
          <a:lstStyle/>
          <a:p>
            <a:pPr algn="ctr"/>
            <a:r>
              <a:rPr lang="en-US" sz="2400">
                <a:solidFill>
                  <a:schemeClr val="bg1"/>
                </a:solidFill>
              </a:rPr>
              <a:t>Just the </a:t>
            </a:r>
            <a:r>
              <a:rPr lang="en-US" sz="2400" b="1">
                <a:solidFill>
                  <a:schemeClr val="bg1"/>
                </a:solidFill>
              </a:rPr>
              <a:t>&lt;a&gt;</a:t>
            </a:r>
            <a:r>
              <a:rPr lang="en-US" sz="3200" b="1">
                <a:solidFill>
                  <a:schemeClr val="bg1"/>
                </a:solidFill>
              </a:rPr>
              <a:t> </a:t>
            </a:r>
            <a:r>
              <a:rPr lang="en-US" sz="2400">
                <a:solidFill>
                  <a:schemeClr val="bg1"/>
                </a:solidFill>
              </a:rPr>
              <a:t>tag is not enough.</a:t>
            </a:r>
          </a:p>
        </p:txBody>
      </p:sp>
      <p:sp>
        <p:nvSpPr>
          <p:cNvPr id="5" name="TextBox 4">
            <a:extLst>
              <a:ext uri="{FF2B5EF4-FFF2-40B4-BE49-F238E27FC236}">
                <a16:creationId xmlns:a16="http://schemas.microsoft.com/office/drawing/2014/main" id="{18B68CCE-D0D0-AC38-30A1-1C144983D725}"/>
              </a:ext>
            </a:extLst>
          </p:cNvPr>
          <p:cNvSpPr txBox="1"/>
          <p:nvPr/>
        </p:nvSpPr>
        <p:spPr>
          <a:xfrm>
            <a:off x="1408484" y="1386024"/>
            <a:ext cx="4767711" cy="1569660"/>
          </a:xfrm>
          <a:prstGeom prst="rect">
            <a:avLst/>
          </a:prstGeom>
          <a:noFill/>
        </p:spPr>
        <p:txBody>
          <a:bodyPr wrap="square">
            <a:spAutoFit/>
          </a:bodyPr>
          <a:lstStyle/>
          <a:p>
            <a:r>
              <a:rPr lang="en-US" sz="2400"/>
              <a:t>For a link to work, it needs the </a:t>
            </a:r>
            <a:r>
              <a:rPr lang="en-US" sz="2400" b="1" i="1" u="sng"/>
              <a:t>href</a:t>
            </a:r>
            <a:r>
              <a:rPr lang="en-US" sz="2400"/>
              <a:t> attribute, which specifies the address to which the navigation should occur</a:t>
            </a:r>
          </a:p>
        </p:txBody>
      </p:sp>
      <p:pic>
        <p:nvPicPr>
          <p:cNvPr id="10" name="Picture 9">
            <a:extLst>
              <a:ext uri="{FF2B5EF4-FFF2-40B4-BE49-F238E27FC236}">
                <a16:creationId xmlns:a16="http://schemas.microsoft.com/office/drawing/2014/main" id="{5FEDEC15-35D6-27E2-0B52-33769980839B}"/>
              </a:ext>
            </a:extLst>
          </p:cNvPr>
          <p:cNvPicPr>
            <a:picLocks noChangeAspect="1"/>
          </p:cNvPicPr>
          <p:nvPr/>
        </p:nvPicPr>
        <p:blipFill>
          <a:blip r:embed="rId5"/>
          <a:stretch>
            <a:fillRect/>
          </a:stretch>
        </p:blipFill>
        <p:spPr>
          <a:xfrm>
            <a:off x="1124470" y="3337792"/>
            <a:ext cx="5439534" cy="381053"/>
          </a:xfrm>
          <a:prstGeom prst="rect">
            <a:avLst/>
          </a:prstGeom>
        </p:spPr>
      </p:pic>
    </p:spTree>
    <p:extLst>
      <p:ext uri="{BB962C8B-B14F-4D97-AF65-F5344CB8AC3E}">
        <p14:creationId xmlns:p14="http://schemas.microsoft.com/office/powerpoint/2010/main" val="2953082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C82E6-D8C0-8E4E-A7F3-CB34DFC0411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4AA4ABEA-7966-1711-73DE-253F29200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09" y="857840"/>
            <a:ext cx="6825250" cy="4825934"/>
          </a:xfrm>
          <a:prstGeom prst="rect">
            <a:avLst/>
          </a:prstGeom>
        </p:spPr>
      </p:pic>
      <p:pic>
        <p:nvPicPr>
          <p:cNvPr id="16" name="Picture 15">
            <a:extLst>
              <a:ext uri="{FF2B5EF4-FFF2-40B4-BE49-F238E27FC236}">
                <a16:creationId xmlns:a16="http://schemas.microsoft.com/office/drawing/2014/main" id="{82FF8803-EEB2-17FA-C699-3D387783CBA3}"/>
              </a:ext>
            </a:extLst>
          </p:cNvPr>
          <p:cNvPicPr>
            <a:picLocks noChangeAspect="1"/>
          </p:cNvPicPr>
          <p:nvPr/>
        </p:nvPicPr>
        <p:blipFill>
          <a:blip r:embed="rId3"/>
          <a:stretch>
            <a:fillRect/>
          </a:stretch>
        </p:blipFill>
        <p:spPr>
          <a:xfrm>
            <a:off x="282864" y="2484885"/>
            <a:ext cx="4867954" cy="1571844"/>
          </a:xfrm>
          <a:prstGeom prst="rect">
            <a:avLst/>
          </a:prstGeom>
        </p:spPr>
      </p:pic>
      <p:pic>
        <p:nvPicPr>
          <p:cNvPr id="5" name="Picture 4">
            <a:extLst>
              <a:ext uri="{FF2B5EF4-FFF2-40B4-BE49-F238E27FC236}">
                <a16:creationId xmlns:a16="http://schemas.microsoft.com/office/drawing/2014/main" id="{7849B441-0EDA-7BBC-8FD2-8CB6584A8B4D}"/>
              </a:ext>
            </a:extLst>
          </p:cNvPr>
          <p:cNvPicPr>
            <a:picLocks noChangeAspect="1"/>
          </p:cNvPicPr>
          <p:nvPr/>
        </p:nvPicPr>
        <p:blipFill>
          <a:blip r:embed="rId4"/>
          <a:stretch>
            <a:fillRect/>
          </a:stretch>
        </p:blipFill>
        <p:spPr>
          <a:xfrm>
            <a:off x="5828792" y="1828633"/>
            <a:ext cx="3119267" cy="1028868"/>
          </a:xfrm>
          <a:prstGeom prst="rect">
            <a:avLst/>
          </a:prstGeom>
        </p:spPr>
      </p:pic>
    </p:spTree>
    <p:extLst>
      <p:ext uri="{BB962C8B-B14F-4D97-AF65-F5344CB8AC3E}">
        <p14:creationId xmlns:p14="http://schemas.microsoft.com/office/powerpoint/2010/main" val="32818104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18B8-7395-08C6-5B1B-6EFBA42A92EF}"/>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091B4E71-95A6-707A-BDC9-CB7A82934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750" y="857840"/>
            <a:ext cx="6825250" cy="4825934"/>
          </a:xfrm>
          <a:prstGeom prst="rect">
            <a:avLst/>
          </a:prstGeom>
        </p:spPr>
      </p:pic>
      <p:pic>
        <p:nvPicPr>
          <p:cNvPr id="8" name="Picture 7">
            <a:extLst>
              <a:ext uri="{FF2B5EF4-FFF2-40B4-BE49-F238E27FC236}">
                <a16:creationId xmlns:a16="http://schemas.microsoft.com/office/drawing/2014/main" id="{067EE9B9-CEBF-552C-E65A-4FE1832C31F1}"/>
              </a:ext>
            </a:extLst>
          </p:cNvPr>
          <p:cNvPicPr>
            <a:picLocks noChangeAspect="1"/>
          </p:cNvPicPr>
          <p:nvPr/>
        </p:nvPicPr>
        <p:blipFill>
          <a:blip r:embed="rId3"/>
          <a:stretch>
            <a:fillRect/>
          </a:stretch>
        </p:blipFill>
        <p:spPr>
          <a:xfrm>
            <a:off x="5801733" y="1841858"/>
            <a:ext cx="3343742" cy="1428949"/>
          </a:xfrm>
          <a:prstGeom prst="rect">
            <a:avLst/>
          </a:prstGeom>
        </p:spPr>
      </p:pic>
      <p:pic>
        <p:nvPicPr>
          <p:cNvPr id="3" name="Picture 2">
            <a:extLst>
              <a:ext uri="{FF2B5EF4-FFF2-40B4-BE49-F238E27FC236}">
                <a16:creationId xmlns:a16="http://schemas.microsoft.com/office/drawing/2014/main" id="{1292C32C-8931-4A79-A922-A30A9ECD71F4}"/>
              </a:ext>
            </a:extLst>
          </p:cNvPr>
          <p:cNvPicPr>
            <a:picLocks noChangeAspect="1"/>
          </p:cNvPicPr>
          <p:nvPr/>
        </p:nvPicPr>
        <p:blipFill>
          <a:blip r:embed="rId4"/>
          <a:stretch>
            <a:fillRect/>
          </a:stretch>
        </p:blipFill>
        <p:spPr>
          <a:xfrm>
            <a:off x="54493" y="2452661"/>
            <a:ext cx="5401429" cy="371527"/>
          </a:xfrm>
          <a:prstGeom prst="rect">
            <a:avLst/>
          </a:prstGeom>
        </p:spPr>
      </p:pic>
    </p:spTree>
    <p:extLst>
      <p:ext uri="{BB962C8B-B14F-4D97-AF65-F5344CB8AC3E}">
        <p14:creationId xmlns:p14="http://schemas.microsoft.com/office/powerpoint/2010/main" val="3122262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3E23-34C1-FDB7-7BFB-EC09AA5F04D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ECBEFAD-9BE7-138D-3320-6A38E9E158D1}"/>
              </a:ext>
            </a:extLst>
          </p:cNvPr>
          <p:cNvPicPr>
            <a:picLocks noChangeAspect="1"/>
          </p:cNvPicPr>
          <p:nvPr/>
        </p:nvPicPr>
        <p:blipFill>
          <a:blip r:embed="rId2"/>
          <a:stretch>
            <a:fillRect/>
          </a:stretch>
        </p:blipFill>
        <p:spPr>
          <a:xfrm>
            <a:off x="1156598" y="1666629"/>
            <a:ext cx="9878804" cy="3524742"/>
          </a:xfrm>
          <a:prstGeom prst="rect">
            <a:avLst/>
          </a:prstGeom>
        </p:spPr>
      </p:pic>
      <p:pic>
        <p:nvPicPr>
          <p:cNvPr id="9" name="Picture 8">
            <a:extLst>
              <a:ext uri="{FF2B5EF4-FFF2-40B4-BE49-F238E27FC236}">
                <a16:creationId xmlns:a16="http://schemas.microsoft.com/office/drawing/2014/main" id="{B8CB9558-CF60-445B-9902-5DFC8B4071F0}"/>
              </a:ext>
            </a:extLst>
          </p:cNvPr>
          <p:cNvPicPr>
            <a:picLocks noChangeAspect="1"/>
          </p:cNvPicPr>
          <p:nvPr/>
        </p:nvPicPr>
        <p:blipFill>
          <a:blip r:embed="rId3"/>
          <a:stretch>
            <a:fillRect/>
          </a:stretch>
        </p:blipFill>
        <p:spPr>
          <a:xfrm>
            <a:off x="1828711" y="2047857"/>
            <a:ext cx="1276528" cy="247685"/>
          </a:xfrm>
          <a:prstGeom prst="rect">
            <a:avLst/>
          </a:prstGeom>
        </p:spPr>
      </p:pic>
      <p:pic>
        <p:nvPicPr>
          <p:cNvPr id="11" name="Picture 10">
            <a:extLst>
              <a:ext uri="{FF2B5EF4-FFF2-40B4-BE49-F238E27FC236}">
                <a16:creationId xmlns:a16="http://schemas.microsoft.com/office/drawing/2014/main" id="{F980E06E-4587-1B6C-DD06-BE8892BB7DA2}"/>
              </a:ext>
            </a:extLst>
          </p:cNvPr>
          <p:cNvPicPr>
            <a:picLocks noChangeAspect="1"/>
          </p:cNvPicPr>
          <p:nvPr/>
        </p:nvPicPr>
        <p:blipFill>
          <a:blip r:embed="rId4"/>
          <a:stretch>
            <a:fillRect/>
          </a:stretch>
        </p:blipFill>
        <p:spPr>
          <a:xfrm>
            <a:off x="1828711" y="3581509"/>
            <a:ext cx="3477110" cy="323895"/>
          </a:xfrm>
          <a:prstGeom prst="rect">
            <a:avLst/>
          </a:prstGeom>
        </p:spPr>
      </p:pic>
      <p:pic>
        <p:nvPicPr>
          <p:cNvPr id="13" name="Picture 12">
            <a:extLst>
              <a:ext uri="{FF2B5EF4-FFF2-40B4-BE49-F238E27FC236}">
                <a16:creationId xmlns:a16="http://schemas.microsoft.com/office/drawing/2014/main" id="{94C6F3C4-6A89-414F-30DE-15F5268BD5FB}"/>
              </a:ext>
            </a:extLst>
          </p:cNvPr>
          <p:cNvPicPr>
            <a:picLocks noChangeAspect="1"/>
          </p:cNvPicPr>
          <p:nvPr/>
        </p:nvPicPr>
        <p:blipFill>
          <a:blip r:embed="rId5"/>
          <a:stretch>
            <a:fillRect/>
          </a:stretch>
        </p:blipFill>
        <p:spPr>
          <a:xfrm>
            <a:off x="1828711" y="2614630"/>
            <a:ext cx="2896004" cy="323895"/>
          </a:xfrm>
          <a:prstGeom prst="rect">
            <a:avLst/>
          </a:prstGeom>
        </p:spPr>
      </p:pic>
      <p:sp>
        <p:nvSpPr>
          <p:cNvPr id="16" name="TextBox 15">
            <a:extLst>
              <a:ext uri="{FF2B5EF4-FFF2-40B4-BE49-F238E27FC236}">
                <a16:creationId xmlns:a16="http://schemas.microsoft.com/office/drawing/2014/main" id="{233EBCA7-7298-44D6-19A3-A904790CE46F}"/>
              </a:ext>
            </a:extLst>
          </p:cNvPr>
          <p:cNvSpPr txBox="1"/>
          <p:nvPr/>
        </p:nvSpPr>
        <p:spPr>
          <a:xfrm>
            <a:off x="6591300" y="1773901"/>
            <a:ext cx="3477110" cy="369332"/>
          </a:xfrm>
          <a:prstGeom prst="rect">
            <a:avLst/>
          </a:prstGeom>
          <a:noFill/>
        </p:spPr>
        <p:txBody>
          <a:bodyPr wrap="square">
            <a:spAutoFit/>
          </a:bodyPr>
          <a:lstStyle/>
          <a:p>
            <a:r>
              <a:rPr lang="en-US"/>
              <a:t>Unicode Transformation Format</a:t>
            </a:r>
          </a:p>
        </p:txBody>
      </p:sp>
      <p:cxnSp>
        <p:nvCxnSpPr>
          <p:cNvPr id="18" name="Straight Arrow Connector 17">
            <a:extLst>
              <a:ext uri="{FF2B5EF4-FFF2-40B4-BE49-F238E27FC236}">
                <a16:creationId xmlns:a16="http://schemas.microsoft.com/office/drawing/2014/main" id="{F5686C0E-A073-7301-8BB5-C1DC31CE1956}"/>
              </a:ext>
            </a:extLst>
          </p:cNvPr>
          <p:cNvCxnSpPr/>
          <p:nvPr/>
        </p:nvCxnSpPr>
        <p:spPr>
          <a:xfrm flipV="1">
            <a:off x="4852783" y="2047857"/>
            <a:ext cx="1543050" cy="6048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27C9A4AC-47C1-741D-A914-03BECF8AAD6C}"/>
              </a:ext>
            </a:extLst>
          </p:cNvPr>
          <p:cNvSpPr txBox="1"/>
          <p:nvPr/>
        </p:nvSpPr>
        <p:spPr>
          <a:xfrm>
            <a:off x="7820025" y="4257184"/>
            <a:ext cx="2409825" cy="324833"/>
          </a:xfrm>
          <a:prstGeom prst="rect">
            <a:avLst/>
          </a:prstGeom>
          <a:noFill/>
        </p:spPr>
        <p:txBody>
          <a:bodyPr wrap="square">
            <a:spAutoFit/>
          </a:bodyPr>
          <a:lstStyle/>
          <a:p>
            <a:pPr>
              <a:lnSpc>
                <a:spcPts val="1800"/>
              </a:lnSpc>
              <a:buNone/>
            </a:pPr>
            <a:r>
              <a:rPr lang="en-US" b="0">
                <a:solidFill>
                  <a:srgbClr val="D4D4D4"/>
                </a:solidFill>
                <a:effectLst/>
                <a:latin typeface="Consolas" panose="020B0609020204030204" pitchFamily="49" charset="0"/>
              </a:rPr>
              <a:t>Document title</a:t>
            </a:r>
          </a:p>
        </p:txBody>
      </p:sp>
      <p:cxnSp>
        <p:nvCxnSpPr>
          <p:cNvPr id="21" name="Straight Arrow Connector 20">
            <a:extLst>
              <a:ext uri="{FF2B5EF4-FFF2-40B4-BE49-F238E27FC236}">
                <a16:creationId xmlns:a16="http://schemas.microsoft.com/office/drawing/2014/main" id="{979D8946-CBFD-0298-2943-883973C81683}"/>
              </a:ext>
            </a:extLst>
          </p:cNvPr>
          <p:cNvCxnSpPr>
            <a:cxnSpLocks/>
          </p:cNvCxnSpPr>
          <p:nvPr/>
        </p:nvCxnSpPr>
        <p:spPr>
          <a:xfrm>
            <a:off x="5590766" y="3883948"/>
            <a:ext cx="1895884" cy="4594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24" name="Picture 23">
            <a:extLst>
              <a:ext uri="{FF2B5EF4-FFF2-40B4-BE49-F238E27FC236}">
                <a16:creationId xmlns:a16="http://schemas.microsoft.com/office/drawing/2014/main" id="{57D66037-9F64-B3F7-B8D7-56EE4D29E5E1}"/>
              </a:ext>
            </a:extLst>
          </p:cNvPr>
          <p:cNvPicPr>
            <a:picLocks noChangeAspect="1"/>
          </p:cNvPicPr>
          <p:nvPr/>
        </p:nvPicPr>
        <p:blipFill>
          <a:blip r:embed="rId6"/>
          <a:stretch>
            <a:fillRect/>
          </a:stretch>
        </p:blipFill>
        <p:spPr>
          <a:xfrm>
            <a:off x="1828711" y="3098181"/>
            <a:ext cx="8592749" cy="314369"/>
          </a:xfrm>
          <a:prstGeom prst="rect">
            <a:avLst/>
          </a:prstGeom>
        </p:spPr>
      </p:pic>
      <p:sp>
        <p:nvSpPr>
          <p:cNvPr id="26" name="TextBox 25">
            <a:extLst>
              <a:ext uri="{FF2B5EF4-FFF2-40B4-BE49-F238E27FC236}">
                <a16:creationId xmlns:a16="http://schemas.microsoft.com/office/drawing/2014/main" id="{7E5F6843-F6EF-1085-396C-5E47A7058BBF}"/>
              </a:ext>
            </a:extLst>
          </p:cNvPr>
          <p:cNvSpPr txBox="1"/>
          <p:nvPr/>
        </p:nvSpPr>
        <p:spPr>
          <a:xfrm>
            <a:off x="9911452" y="2219347"/>
            <a:ext cx="2095500" cy="369332"/>
          </a:xfrm>
          <a:prstGeom prst="rect">
            <a:avLst/>
          </a:prstGeom>
          <a:noFill/>
        </p:spPr>
        <p:txBody>
          <a:bodyPr wrap="square">
            <a:spAutoFit/>
          </a:bodyPr>
          <a:lstStyle/>
          <a:p>
            <a:r>
              <a:rPr lang="en-US"/>
              <a:t>Responsive Design</a:t>
            </a:r>
          </a:p>
        </p:txBody>
      </p:sp>
      <p:cxnSp>
        <p:nvCxnSpPr>
          <p:cNvPr id="27" name="Straight Arrow Connector 26">
            <a:extLst>
              <a:ext uri="{FF2B5EF4-FFF2-40B4-BE49-F238E27FC236}">
                <a16:creationId xmlns:a16="http://schemas.microsoft.com/office/drawing/2014/main" id="{E0FC31EC-79A9-641A-4018-5095DD5EAA49}"/>
              </a:ext>
            </a:extLst>
          </p:cNvPr>
          <p:cNvCxnSpPr>
            <a:cxnSpLocks/>
          </p:cNvCxnSpPr>
          <p:nvPr/>
        </p:nvCxnSpPr>
        <p:spPr>
          <a:xfrm flipV="1">
            <a:off x="7820025" y="2488827"/>
            <a:ext cx="2052880" cy="499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219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1AE9-CBC6-9629-42A9-59341948DF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7C730B-3CAE-2802-9328-17CE406811BD}"/>
              </a:ext>
            </a:extLst>
          </p:cNvPr>
          <p:cNvSpPr txBox="1"/>
          <p:nvPr/>
        </p:nvSpPr>
        <p:spPr>
          <a:xfrm>
            <a:off x="594305" y="729733"/>
            <a:ext cx="4668576" cy="646331"/>
          </a:xfrm>
          <a:prstGeom prst="rect">
            <a:avLst/>
          </a:prstGeom>
          <a:noFill/>
        </p:spPr>
        <p:txBody>
          <a:bodyPr wrap="square">
            <a:spAutoFit/>
          </a:bodyPr>
          <a:lstStyle/>
          <a:p>
            <a:pPr algn="ctr">
              <a:buNone/>
            </a:pPr>
            <a:r>
              <a:rPr lang="en-US" sz="3600">
                <a:solidFill>
                  <a:srgbClr val="FFA521"/>
                </a:solidFill>
              </a:rPr>
              <a:t>HTML ELEMENTS</a:t>
            </a:r>
          </a:p>
        </p:txBody>
      </p:sp>
      <p:pic>
        <p:nvPicPr>
          <p:cNvPr id="10" name="Picture 9">
            <a:extLst>
              <a:ext uri="{FF2B5EF4-FFF2-40B4-BE49-F238E27FC236}">
                <a16:creationId xmlns:a16="http://schemas.microsoft.com/office/drawing/2014/main" id="{C9DE80B3-7622-A8F1-CB95-29EA9408B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88" y="2076597"/>
            <a:ext cx="4257675" cy="3590925"/>
          </a:xfrm>
          <a:prstGeom prst="rect">
            <a:avLst/>
          </a:prstGeom>
        </p:spPr>
      </p:pic>
      <p:sp>
        <p:nvSpPr>
          <p:cNvPr id="13" name="TextBox 12">
            <a:extLst>
              <a:ext uri="{FF2B5EF4-FFF2-40B4-BE49-F238E27FC236}">
                <a16:creationId xmlns:a16="http://schemas.microsoft.com/office/drawing/2014/main" id="{1DDF209A-98EF-CFAA-FA36-262CF5C25476}"/>
              </a:ext>
            </a:extLst>
          </p:cNvPr>
          <p:cNvSpPr txBox="1"/>
          <p:nvPr/>
        </p:nvSpPr>
        <p:spPr>
          <a:xfrm>
            <a:off x="6608190" y="920621"/>
            <a:ext cx="4183563" cy="4708981"/>
          </a:xfrm>
          <a:prstGeom prst="rect">
            <a:avLst/>
          </a:prstGeom>
          <a:noFill/>
        </p:spPr>
        <p:txBody>
          <a:bodyPr wrap="square">
            <a:spAutoFit/>
          </a:bodyPr>
          <a:lstStyle/>
          <a:p>
            <a:pPr marL="342900" indent="-342900">
              <a:buClr>
                <a:srgbClr val="FFA521"/>
              </a:buClr>
              <a:buFont typeface="Arial" panose="020B0604020202020204" pitchFamily="34" charset="0"/>
              <a:buChar char="•"/>
            </a:pPr>
            <a:r>
              <a:rPr lang="en-US" sz="2000"/>
              <a:t>HTML Structure</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Headings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Paragraph</a:t>
            </a:r>
            <a:endParaRPr lang="ka-GE" sz="2000"/>
          </a:p>
          <a:p>
            <a:pPr marL="342900" indent="-342900">
              <a:buClr>
                <a:srgbClr val="FFA521"/>
              </a:buClr>
              <a:buFont typeface="Arial" panose="020B0604020202020204" pitchFamily="34" charset="0"/>
              <a:buChar char="•"/>
            </a:pPr>
            <a:endParaRPr lang="ka-GE" sz="2000"/>
          </a:p>
          <a:p>
            <a:pPr marL="342900" indent="-342900">
              <a:buClr>
                <a:srgbClr val="FFA521"/>
              </a:buClr>
              <a:buFont typeface="Arial" panose="020B0604020202020204" pitchFamily="34" charset="0"/>
              <a:buChar char="•"/>
            </a:pPr>
            <a:r>
              <a:rPr lang="en-US" sz="2000"/>
              <a:t>Links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Div / Span containers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HTML Formatting</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HTML Lists</a:t>
            </a:r>
          </a:p>
          <a:p>
            <a:pPr marL="342900" indent="-342900">
              <a:buClr>
                <a:srgbClr val="FFA521"/>
              </a:buClr>
              <a:buFont typeface="Arial" panose="020B0604020202020204" pitchFamily="34" charset="0"/>
              <a:buChar char="•"/>
            </a:pPr>
            <a:endParaRPr lang="en-US" sz="2000"/>
          </a:p>
          <a:p>
            <a:pPr marL="342900" indent="-342900">
              <a:buClr>
                <a:srgbClr val="FFA521"/>
              </a:buClr>
              <a:buFont typeface="Arial" panose="020B0604020202020204" pitchFamily="34" charset="0"/>
              <a:buChar char="•"/>
            </a:pPr>
            <a:r>
              <a:rPr lang="en-US" sz="2000"/>
              <a:t>HTML Attributes (style, href, title)</a:t>
            </a:r>
          </a:p>
        </p:txBody>
      </p:sp>
    </p:spTree>
    <p:extLst>
      <p:ext uri="{BB962C8B-B14F-4D97-AF65-F5344CB8AC3E}">
        <p14:creationId xmlns:p14="http://schemas.microsoft.com/office/powerpoint/2010/main" val="1341242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D7FA3-E050-E7D3-B217-4667F999C9D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B75522E-799D-1E1A-3732-8764F7062615}"/>
              </a:ext>
            </a:extLst>
          </p:cNvPr>
          <p:cNvPicPr>
            <a:picLocks noChangeAspect="1"/>
          </p:cNvPicPr>
          <p:nvPr/>
        </p:nvPicPr>
        <p:blipFill>
          <a:blip r:embed="rId2"/>
          <a:stretch>
            <a:fillRect/>
          </a:stretch>
        </p:blipFill>
        <p:spPr>
          <a:xfrm>
            <a:off x="-161042" y="1885361"/>
            <a:ext cx="5132895" cy="5132895"/>
          </a:xfrm>
          <a:prstGeom prst="rect">
            <a:avLst/>
          </a:prstGeom>
        </p:spPr>
      </p:pic>
      <p:pic>
        <p:nvPicPr>
          <p:cNvPr id="9" name="Picture 8">
            <a:extLst>
              <a:ext uri="{FF2B5EF4-FFF2-40B4-BE49-F238E27FC236}">
                <a16:creationId xmlns:a16="http://schemas.microsoft.com/office/drawing/2014/main" id="{833DF77C-3F41-E85C-3D64-4096C4F8D249}"/>
              </a:ext>
            </a:extLst>
          </p:cNvPr>
          <p:cNvPicPr>
            <a:picLocks noChangeAspect="1"/>
          </p:cNvPicPr>
          <p:nvPr/>
        </p:nvPicPr>
        <p:blipFill>
          <a:blip r:embed="rId3"/>
          <a:stretch>
            <a:fillRect/>
          </a:stretch>
        </p:blipFill>
        <p:spPr>
          <a:xfrm>
            <a:off x="5177804" y="1133410"/>
            <a:ext cx="1629002" cy="933580"/>
          </a:xfrm>
          <a:prstGeom prst="rect">
            <a:avLst/>
          </a:prstGeom>
        </p:spPr>
      </p:pic>
    </p:spTree>
    <p:extLst>
      <p:ext uri="{BB962C8B-B14F-4D97-AF65-F5344CB8AC3E}">
        <p14:creationId xmlns:p14="http://schemas.microsoft.com/office/powerpoint/2010/main" val="265586252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1765</TotalTime>
  <Words>1564</Words>
  <Application>Microsoft Office PowerPoint</Application>
  <PresentationFormat>Widescreen</PresentationFormat>
  <Paragraphs>348</Paragraphs>
  <Slides>95</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Consolas</vt:lpstr>
      <vt:lpstr>Corbel</vt:lpstr>
      <vt:lpstr>Courier New</vt:lpstr>
      <vt:lpstr>Sylfaen</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lasha zumbadze</dc:creator>
  <cp:lastModifiedBy>lasha zumbadze</cp:lastModifiedBy>
  <cp:revision>20</cp:revision>
  <dcterms:created xsi:type="dcterms:W3CDTF">2025-12-02T12:18:28Z</dcterms:created>
  <dcterms:modified xsi:type="dcterms:W3CDTF">2025-12-06T06:55:19Z</dcterms:modified>
</cp:coreProperties>
</file>